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583" r:id="rId2"/>
    <p:sldId id="587" r:id="rId3"/>
    <p:sldId id="584" r:id="rId4"/>
    <p:sldId id="591" r:id="rId5"/>
    <p:sldId id="633" r:id="rId6"/>
    <p:sldId id="616" r:id="rId7"/>
    <p:sldId id="617" r:id="rId8"/>
    <p:sldId id="620" r:id="rId9"/>
    <p:sldId id="619" r:id="rId10"/>
    <p:sldId id="622" r:id="rId11"/>
    <p:sldId id="623" r:id="rId12"/>
    <p:sldId id="626" r:id="rId13"/>
    <p:sldId id="628" r:id="rId14"/>
    <p:sldId id="627" r:id="rId15"/>
    <p:sldId id="629" r:id="rId16"/>
    <p:sldId id="630" r:id="rId17"/>
    <p:sldId id="631" r:id="rId18"/>
    <p:sldId id="603" r:id="rId19"/>
    <p:sldId id="612" r:id="rId20"/>
    <p:sldId id="635" r:id="rId21"/>
    <p:sldId id="613" r:id="rId22"/>
    <p:sldId id="632" r:id="rId23"/>
    <p:sldId id="636" r:id="rId24"/>
    <p:sldId id="637" r:id="rId25"/>
  </p:sldIdLst>
  <p:sldSz cx="12192000" cy="6858000"/>
  <p:notesSz cx="6858000" cy="9144000"/>
  <p:defaultText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E3C9A0F-AB71-5449-917E-C0BF076734F9}">
          <p14:sldIdLst>
            <p14:sldId id="583"/>
            <p14:sldId id="587"/>
            <p14:sldId id="584"/>
            <p14:sldId id="591"/>
            <p14:sldId id="633"/>
            <p14:sldId id="616"/>
            <p14:sldId id="617"/>
            <p14:sldId id="620"/>
            <p14:sldId id="619"/>
            <p14:sldId id="622"/>
            <p14:sldId id="623"/>
            <p14:sldId id="626"/>
            <p14:sldId id="628"/>
            <p14:sldId id="627"/>
            <p14:sldId id="629"/>
            <p14:sldId id="630"/>
            <p14:sldId id="631"/>
            <p14:sldId id="603"/>
            <p14:sldId id="612"/>
            <p14:sldId id="635"/>
            <p14:sldId id="613"/>
            <p14:sldId id="632"/>
            <p14:sldId id="636"/>
            <p14:sldId id="6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cmAuthor id="2" name="пользователь Microsoft Office"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91F0"/>
    <a:srgbClr val="0069E5"/>
    <a:srgbClr val="2657EB"/>
    <a:srgbClr val="DE6161"/>
    <a:srgbClr val="CEF9F9"/>
    <a:srgbClr val="FBC71A"/>
    <a:srgbClr val="F2F2F2"/>
    <a:srgbClr val="000000"/>
    <a:srgbClr val="4B4E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4" autoAdjust="0"/>
    <p:restoredTop sz="84000" autoAdjust="0"/>
  </p:normalViewPr>
  <p:slideViewPr>
    <p:cSldViewPr>
      <p:cViewPr varScale="1">
        <p:scale>
          <a:sx n="107" d="100"/>
          <a:sy n="107" d="100"/>
        </p:scale>
        <p:origin x="344"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D906A92-3EC7-497D-8353-0247EA23370F}"/>
    <pc:docChg chg="addSld delSld modSld sldOrd modSection">
      <pc:chgData name="" userId="" providerId="" clId="Web-{3D906A92-3EC7-497D-8353-0247EA23370F}" dt="2019-10-25T18:15:05.160" v="125"/>
      <pc:docMkLst>
        <pc:docMk/>
      </pc:docMkLst>
      <pc:sldChg chg="modSp">
        <pc:chgData name="" userId="" providerId="" clId="Web-{3D906A92-3EC7-497D-8353-0247EA23370F}" dt="2019-10-25T17:50:44.550" v="57" actId="20577"/>
        <pc:sldMkLst>
          <pc:docMk/>
          <pc:sldMk cId="2486761240" sldId="584"/>
        </pc:sldMkLst>
        <pc:spChg chg="mod">
          <ac:chgData name="" userId="" providerId="" clId="Web-{3D906A92-3EC7-497D-8353-0247EA23370F}" dt="2019-10-25T17:50:44.550" v="57" actId="20577"/>
          <ac:spMkLst>
            <pc:docMk/>
            <pc:sldMk cId="2486761240" sldId="584"/>
            <ac:spMk id="3" creationId="{A8398EDA-3C02-4B37-B2CE-BC56604EAD66}"/>
          </ac:spMkLst>
        </pc:spChg>
      </pc:sldChg>
      <pc:sldChg chg="modSp ord">
        <pc:chgData name="" userId="" providerId="" clId="Web-{3D906A92-3EC7-497D-8353-0247EA23370F}" dt="2019-10-25T17:51:17.895" v="60" actId="20577"/>
        <pc:sldMkLst>
          <pc:docMk/>
          <pc:sldMk cId="997059302" sldId="591"/>
        </pc:sldMkLst>
        <pc:spChg chg="mod">
          <ac:chgData name="" userId="" providerId="" clId="Web-{3D906A92-3EC7-497D-8353-0247EA23370F}" dt="2019-10-25T17:51:17.895" v="60" actId="20577"/>
          <ac:spMkLst>
            <pc:docMk/>
            <pc:sldMk cId="997059302" sldId="591"/>
            <ac:spMk id="5" creationId="{873F9AEB-9D32-EE40-9D89-7FBABC2DB156}"/>
          </ac:spMkLst>
        </pc:spChg>
        <pc:spChg chg="mod">
          <ac:chgData name="" userId="" providerId="" clId="Web-{3D906A92-3EC7-497D-8353-0247EA23370F}" dt="2019-10-25T17:48:19.794" v="23" actId="20577"/>
          <ac:spMkLst>
            <pc:docMk/>
            <pc:sldMk cId="997059302" sldId="591"/>
            <ac:spMk id="10" creationId="{A195EEB6-C287-8449-AEB2-8E20B81ADEC8}"/>
          </ac:spMkLst>
        </pc:spChg>
      </pc:sldChg>
      <pc:sldChg chg="modSp">
        <pc:chgData name="" userId="" providerId="" clId="Web-{3D906A92-3EC7-497D-8353-0247EA23370F}" dt="2019-10-25T18:03:37.771" v="117" actId="20577"/>
        <pc:sldMkLst>
          <pc:docMk/>
          <pc:sldMk cId="2922417755" sldId="603"/>
        </pc:sldMkLst>
        <pc:spChg chg="mod">
          <ac:chgData name="" userId="" providerId="" clId="Web-{3D906A92-3EC7-497D-8353-0247EA23370F}" dt="2019-10-25T18:03:37.771" v="117" actId="20577"/>
          <ac:spMkLst>
            <pc:docMk/>
            <pc:sldMk cId="2922417755" sldId="603"/>
            <ac:spMk id="9" creationId="{7C6845DA-1AE0-5149-8AF3-5AFF7C221A0D}"/>
          </ac:spMkLst>
        </pc:spChg>
      </pc:sldChg>
      <pc:sldChg chg="modSp">
        <pc:chgData name="" userId="" providerId="" clId="Web-{3D906A92-3EC7-497D-8353-0247EA23370F}" dt="2019-10-25T18:03:43.599" v="118" actId="20577"/>
        <pc:sldMkLst>
          <pc:docMk/>
          <pc:sldMk cId="2833759182" sldId="612"/>
        </pc:sldMkLst>
        <pc:spChg chg="mod">
          <ac:chgData name="" userId="" providerId="" clId="Web-{3D906A92-3EC7-497D-8353-0247EA23370F}" dt="2019-10-25T18:03:43.599" v="118" actId="20577"/>
          <ac:spMkLst>
            <pc:docMk/>
            <pc:sldMk cId="2833759182" sldId="612"/>
            <ac:spMk id="7" creationId="{186C9A4D-76D4-9646-B34A-01602A7C6ECE}"/>
          </ac:spMkLst>
        </pc:spChg>
      </pc:sldChg>
      <pc:sldChg chg="modSp">
        <pc:chgData name="" userId="" providerId="" clId="Web-{3D906A92-3EC7-497D-8353-0247EA23370F}" dt="2019-10-25T18:03:55.553" v="119" actId="20577"/>
        <pc:sldMkLst>
          <pc:docMk/>
          <pc:sldMk cId="2224819189" sldId="613"/>
        </pc:sldMkLst>
        <pc:spChg chg="mod">
          <ac:chgData name="" userId="" providerId="" clId="Web-{3D906A92-3EC7-497D-8353-0247EA23370F}" dt="2019-10-25T18:03:55.553" v="119" actId="20577"/>
          <ac:spMkLst>
            <pc:docMk/>
            <pc:sldMk cId="2224819189" sldId="613"/>
            <ac:spMk id="7" creationId="{186C9A4D-76D4-9646-B34A-01602A7C6ECE}"/>
          </ac:spMkLst>
        </pc:spChg>
      </pc:sldChg>
      <pc:sldChg chg="ord">
        <pc:chgData name="" userId="" providerId="" clId="Web-{3D906A92-3EC7-497D-8353-0247EA23370F}" dt="2019-10-25T17:49:38.656" v="48"/>
        <pc:sldMkLst>
          <pc:docMk/>
          <pc:sldMk cId="3940321298" sldId="616"/>
        </pc:sldMkLst>
      </pc:sldChg>
      <pc:sldChg chg="modSp">
        <pc:chgData name="" userId="" providerId="" clId="Web-{3D906A92-3EC7-497D-8353-0247EA23370F}" dt="2019-10-25T17:52:22.117" v="66" actId="20577"/>
        <pc:sldMkLst>
          <pc:docMk/>
          <pc:sldMk cId="3741932215" sldId="621"/>
        </pc:sldMkLst>
        <pc:spChg chg="mod">
          <ac:chgData name="" userId="" providerId="" clId="Web-{3D906A92-3EC7-497D-8353-0247EA23370F}" dt="2019-10-25T17:52:22.117" v="66" actId="20577"/>
          <ac:spMkLst>
            <pc:docMk/>
            <pc:sldMk cId="3741932215" sldId="621"/>
            <ac:spMk id="3" creationId="{A8398EDA-3C02-4B37-B2CE-BC56604EAD66}"/>
          </ac:spMkLst>
        </pc:spChg>
      </pc:sldChg>
      <pc:sldChg chg="modSp">
        <pc:chgData name="" userId="" providerId="" clId="Web-{3D906A92-3EC7-497D-8353-0247EA23370F}" dt="2019-10-25T18:00:43.341" v="109" actId="20577"/>
        <pc:sldMkLst>
          <pc:docMk/>
          <pc:sldMk cId="24029700" sldId="622"/>
        </pc:sldMkLst>
        <pc:spChg chg="mod">
          <ac:chgData name="" userId="" providerId="" clId="Web-{3D906A92-3EC7-497D-8353-0247EA23370F}" dt="2019-10-25T18:00:43.341" v="109" actId="20577"/>
          <ac:spMkLst>
            <pc:docMk/>
            <pc:sldMk cId="24029700" sldId="622"/>
            <ac:spMk id="6" creationId="{B37FBC84-5021-384B-A9A0-EDB623388C00}"/>
          </ac:spMkLst>
        </pc:spChg>
      </pc:sldChg>
      <pc:sldChg chg="modSp">
        <pc:chgData name="" userId="" providerId="" clId="Web-{3D906A92-3EC7-497D-8353-0247EA23370F}" dt="2019-10-25T17:58:26.836" v="74" actId="20577"/>
        <pc:sldMkLst>
          <pc:docMk/>
          <pc:sldMk cId="3657345145" sldId="623"/>
        </pc:sldMkLst>
        <pc:spChg chg="mod">
          <ac:chgData name="" userId="" providerId="" clId="Web-{3D906A92-3EC7-497D-8353-0247EA23370F}" dt="2019-10-25T17:58:26.836" v="74" actId="20577"/>
          <ac:spMkLst>
            <pc:docMk/>
            <pc:sldMk cId="3657345145" sldId="623"/>
            <ac:spMk id="3" creationId="{A8398EDA-3C02-4B37-B2CE-BC56604EAD66}"/>
          </ac:spMkLst>
        </pc:spChg>
      </pc:sldChg>
      <pc:sldChg chg="modSp">
        <pc:chgData name="" userId="" providerId="" clId="Web-{3D906A92-3EC7-497D-8353-0247EA23370F}" dt="2019-10-25T18:01:58.735" v="113" actId="20577"/>
        <pc:sldMkLst>
          <pc:docMk/>
          <pc:sldMk cId="1418781012" sldId="627"/>
        </pc:sldMkLst>
        <pc:spChg chg="mod">
          <ac:chgData name="" userId="" providerId="" clId="Web-{3D906A92-3EC7-497D-8353-0247EA23370F}" dt="2019-10-25T18:01:58.735" v="113" actId="20577"/>
          <ac:spMkLst>
            <pc:docMk/>
            <pc:sldMk cId="1418781012" sldId="627"/>
            <ac:spMk id="3" creationId="{A8398EDA-3C02-4B37-B2CE-BC56604EAD66}"/>
          </ac:spMkLst>
        </pc:spChg>
      </pc:sldChg>
      <pc:sldChg chg="del">
        <pc:chgData name="" userId="" providerId="" clId="Web-{3D906A92-3EC7-497D-8353-0247EA23370F}" dt="2019-10-25T18:15:05.160" v="125"/>
        <pc:sldMkLst>
          <pc:docMk/>
          <pc:sldMk cId="2490517657" sldId="631"/>
        </pc:sldMkLst>
      </pc:sldChg>
      <pc:sldChg chg="modSp new del">
        <pc:chgData name="" userId="" providerId="" clId="Web-{3D906A92-3EC7-497D-8353-0247EA23370F}" dt="2019-10-25T18:11:19.041" v="124"/>
        <pc:sldMkLst>
          <pc:docMk/>
          <pc:sldMk cId="2029965309" sldId="632"/>
        </pc:sldMkLst>
        <pc:spChg chg="mod">
          <ac:chgData name="" userId="" providerId="" clId="Web-{3D906A92-3EC7-497D-8353-0247EA23370F}" dt="2019-10-25T18:05:07.431" v="123" actId="20577"/>
          <ac:spMkLst>
            <pc:docMk/>
            <pc:sldMk cId="2029965309" sldId="632"/>
            <ac:spMk id="3" creationId="{33598C81-A8C7-420A-A504-7B05107B5B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t>03.11.2019</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t>‹#›</a:t>
            </a:fld>
            <a:endParaRPr lang="ru-RU"/>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03F2D-4C40-8A47-B131-FA84CE0A3C0A}" type="datetimeFigureOut">
              <a:rPr lang="ru-RU" smtClean="0"/>
              <a:t>03.11.2019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FC40D-6FB9-1648-B027-EAD4E7DC4F2C}" type="slidenum">
              <a:rPr lang="ru-RU" smtClean="0"/>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609509" rtl="0" eaLnBrk="1" latinLnBrk="0" hangingPunct="1">
      <a:defRPr sz="1600" kern="1200">
        <a:solidFill>
          <a:schemeClr val="tx1"/>
        </a:solidFill>
        <a:latin typeface="+mn-lt"/>
        <a:ea typeface="+mn-ea"/>
        <a:cs typeface="+mn-cs"/>
      </a:defRPr>
    </a:lvl1pPr>
    <a:lvl2pPr marL="609509" algn="l" defTabSz="609509" rtl="0" eaLnBrk="1" latinLnBrk="0" hangingPunct="1">
      <a:defRPr sz="1600" kern="1200">
        <a:solidFill>
          <a:schemeClr val="tx1"/>
        </a:solidFill>
        <a:latin typeface="+mn-lt"/>
        <a:ea typeface="+mn-ea"/>
        <a:cs typeface="+mn-cs"/>
      </a:defRPr>
    </a:lvl2pPr>
    <a:lvl3pPr marL="1219017" algn="l" defTabSz="609509" rtl="0" eaLnBrk="1" latinLnBrk="0" hangingPunct="1">
      <a:defRPr sz="1600" kern="1200">
        <a:solidFill>
          <a:schemeClr val="tx1"/>
        </a:solidFill>
        <a:latin typeface="+mn-lt"/>
        <a:ea typeface="+mn-ea"/>
        <a:cs typeface="+mn-cs"/>
      </a:defRPr>
    </a:lvl3pPr>
    <a:lvl4pPr marL="1828526" algn="l" defTabSz="609509" rtl="0" eaLnBrk="1" latinLnBrk="0" hangingPunct="1">
      <a:defRPr sz="1600" kern="1200">
        <a:solidFill>
          <a:schemeClr val="tx1"/>
        </a:solidFill>
        <a:latin typeface="+mn-lt"/>
        <a:ea typeface="+mn-ea"/>
        <a:cs typeface="+mn-cs"/>
      </a:defRPr>
    </a:lvl4pPr>
    <a:lvl5pPr marL="2438034" algn="l" defTabSz="609509" rtl="0" eaLnBrk="1" latinLnBrk="0" hangingPunct="1">
      <a:defRPr sz="1600" kern="1200">
        <a:solidFill>
          <a:schemeClr val="tx1"/>
        </a:solidFill>
        <a:latin typeface="+mn-lt"/>
        <a:ea typeface="+mn-ea"/>
        <a:cs typeface="+mn-cs"/>
      </a:defRPr>
    </a:lvl5pPr>
    <a:lvl6pPr marL="3047543" algn="l" defTabSz="609509" rtl="0" eaLnBrk="1" latinLnBrk="0" hangingPunct="1">
      <a:defRPr sz="1600" kern="1200">
        <a:solidFill>
          <a:schemeClr val="tx1"/>
        </a:solidFill>
        <a:latin typeface="+mn-lt"/>
        <a:ea typeface="+mn-ea"/>
        <a:cs typeface="+mn-cs"/>
      </a:defRPr>
    </a:lvl6pPr>
    <a:lvl7pPr marL="3657051" algn="l" defTabSz="609509" rtl="0" eaLnBrk="1" latinLnBrk="0" hangingPunct="1">
      <a:defRPr sz="1600" kern="1200">
        <a:solidFill>
          <a:schemeClr val="tx1"/>
        </a:solidFill>
        <a:latin typeface="+mn-lt"/>
        <a:ea typeface="+mn-ea"/>
        <a:cs typeface="+mn-cs"/>
      </a:defRPr>
    </a:lvl7pPr>
    <a:lvl8pPr marL="4266560" algn="l" defTabSz="609509" rtl="0" eaLnBrk="1" latinLnBrk="0" hangingPunct="1">
      <a:defRPr sz="1600" kern="1200">
        <a:solidFill>
          <a:schemeClr val="tx1"/>
        </a:solidFill>
        <a:latin typeface="+mn-lt"/>
        <a:ea typeface="+mn-ea"/>
        <a:cs typeface="+mn-cs"/>
      </a:defRPr>
    </a:lvl8pPr>
    <a:lvl9pPr marL="4876069" algn="l" defTabSz="60950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a:t>
            </a:fld>
            <a:endParaRPr lang="ru-RU"/>
          </a:p>
        </p:txBody>
      </p:sp>
    </p:spTree>
    <p:extLst>
      <p:ext uri="{BB962C8B-B14F-4D97-AF65-F5344CB8AC3E}">
        <p14:creationId xmlns:p14="http://schemas.microsoft.com/office/powerpoint/2010/main" val="264816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a:t>
            </a:r>
          </a:p>
          <a:p>
            <a:r>
              <a:rPr lang="en-US" dirty="0"/>
              <a:t>https://</a:t>
            </a:r>
            <a:r>
              <a:rPr lang="en-US" dirty="0" err="1"/>
              <a:t>www.simplilearn.com</a:t>
            </a:r>
            <a:r>
              <a:rPr lang="en-US" dirty="0"/>
              <a:t>/docker-tutorial-article</a:t>
            </a:r>
          </a:p>
          <a:p>
            <a:r>
              <a:rPr lang="en-US" dirty="0"/>
              <a:t>https://</a:t>
            </a:r>
            <a:r>
              <a:rPr lang="en-US" dirty="0" err="1"/>
              <a:t>docs.docker.com</a:t>
            </a:r>
            <a:r>
              <a:rPr lang="en-US" dirty="0"/>
              <a:t>/engine/docker-overview/</a:t>
            </a:r>
          </a:p>
        </p:txBody>
      </p:sp>
      <p:sp>
        <p:nvSpPr>
          <p:cNvPr id="4" name="Slide Number Placeholder 3"/>
          <p:cNvSpPr>
            <a:spLocks noGrp="1"/>
          </p:cNvSpPr>
          <p:nvPr>
            <p:ph type="sldNum" sz="quarter" idx="5"/>
          </p:nvPr>
        </p:nvSpPr>
        <p:spPr/>
        <p:txBody>
          <a:bodyPr/>
          <a:lstStyle/>
          <a:p>
            <a:fld id="{013FC40D-6FB9-1648-B027-EAD4E7DC4F2C}" type="slidenum">
              <a:rPr lang="ru-RU" smtClean="0"/>
              <a:t>11</a:t>
            </a:fld>
            <a:endParaRPr lang="ru-RU"/>
          </a:p>
        </p:txBody>
      </p:sp>
    </p:spTree>
    <p:extLst>
      <p:ext uri="{BB962C8B-B14F-4D97-AF65-F5344CB8AC3E}">
        <p14:creationId xmlns:p14="http://schemas.microsoft.com/office/powerpoint/2010/main" val="117222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Kubernetes is a container orchestrator to provision, manage, and scale applications i.e. manage the lifecycle of </a:t>
            </a:r>
            <a:r>
              <a:rPr lang="en-US" dirty="0" err="1"/>
              <a:t>containerised</a:t>
            </a:r>
            <a:r>
              <a:rPr lang="en-US" dirty="0"/>
              <a:t> applications within a cluster of Nodes.</a:t>
            </a:r>
          </a:p>
          <a:p>
            <a:r>
              <a:rPr lang="en-US" dirty="0"/>
              <a:t>Your applications need many other resources to run such as Volumes, Networks, Secrets that will help you to do things such as connect to databases, talk to firewalled backends, and secure keys. Kubernetes helps you add these resources into your application.</a:t>
            </a:r>
          </a:p>
          <a:p>
            <a:r>
              <a:rPr lang="en-US" dirty="0"/>
              <a:t>Infrastructure resources needed by applications are managed declaratively.</a:t>
            </a:r>
          </a:p>
          <a:p>
            <a:endParaRPr lang="en-US" dirty="0"/>
          </a:p>
          <a:p>
            <a:r>
              <a:rPr lang="en-US" dirty="0"/>
              <a:t>The key paradigm of </a:t>
            </a:r>
            <a:r>
              <a:rPr lang="en-US" dirty="0" err="1"/>
              <a:t>kubernetes</a:t>
            </a:r>
            <a:r>
              <a:rPr lang="en-US" dirty="0"/>
              <a:t> is it’s Declarative model. The user provides the "desired state" and Kubernetes will make it happen. If you need 5 instances, you do not start 5 separate instances on your own but rather tell Kubernetes that you need 5 instances and Kubernetes will reconcile the state automatically. Simply at this point you need to know that you declare the state you want and Kubernetes make that happen, if something goes wrong with one of your instances and it crashes, Kubernetes still knows the desired state and restores the crashed instance on an available node.</a:t>
            </a:r>
          </a:p>
          <a:p>
            <a:endParaRPr lang="en-US" dirty="0"/>
          </a:p>
          <a:p>
            <a:r>
              <a:rPr lang="en-US" dirty="0"/>
              <a:t>References:</a:t>
            </a:r>
          </a:p>
          <a:p>
            <a:r>
              <a:rPr lang="en-US" dirty="0"/>
              <a:t>https://</a:t>
            </a:r>
            <a:r>
              <a:rPr lang="en-US" dirty="0" err="1"/>
              <a:t>github.com</a:t>
            </a:r>
            <a:r>
              <a:rPr lang="en-US" dirty="0"/>
              <a:t>/IBM/kube101</a:t>
            </a:r>
          </a:p>
          <a:p>
            <a:r>
              <a:rPr lang="en-US" dirty="0"/>
              <a:t>https://</a:t>
            </a:r>
            <a:r>
              <a:rPr lang="en-US" dirty="0" err="1"/>
              <a:t>cloud.ibm.com</a:t>
            </a:r>
            <a:r>
              <a:rPr lang="en-US" dirty="0"/>
              <a:t>/docs/services/</a:t>
            </a:r>
            <a:r>
              <a:rPr lang="en-US" dirty="0" err="1"/>
              <a:t>Registry?topic</a:t>
            </a:r>
            <a:r>
              <a:rPr lang="en-US" dirty="0"/>
              <a:t>=registry-</a:t>
            </a:r>
            <a:r>
              <a:rPr lang="en-US" dirty="0" err="1"/>
              <a:t>registry_overview</a:t>
            </a:r>
            <a:endParaRPr lang="en-US" dirty="0"/>
          </a:p>
          <a:p>
            <a:r>
              <a:rPr lang="en-US" dirty="0"/>
              <a:t>https://</a:t>
            </a:r>
            <a:r>
              <a:rPr lang="en-US" dirty="0" err="1"/>
              <a:t>cloud.ibm.com</a:t>
            </a:r>
            <a:r>
              <a:rPr lang="en-US" dirty="0"/>
              <a:t>/docs/</a:t>
            </a:r>
            <a:r>
              <a:rPr lang="en-US" dirty="0" err="1"/>
              <a:t>containers?topic</a:t>
            </a:r>
            <a:r>
              <a:rPr lang="en-US" dirty="0"/>
              <a:t>=containers-getting-started</a:t>
            </a:r>
          </a:p>
        </p:txBody>
      </p:sp>
      <p:sp>
        <p:nvSpPr>
          <p:cNvPr id="4" name="Slide Number Placeholder 3"/>
          <p:cNvSpPr>
            <a:spLocks noGrp="1"/>
          </p:cNvSpPr>
          <p:nvPr>
            <p:ph type="sldNum" sz="quarter" idx="5"/>
          </p:nvPr>
        </p:nvSpPr>
        <p:spPr/>
        <p:txBody>
          <a:bodyPr/>
          <a:lstStyle/>
          <a:p>
            <a:fld id="{013FC40D-6FB9-1648-B027-EAD4E7DC4F2C}" type="slidenum">
              <a:rPr lang="ru-RU" smtClean="0"/>
              <a:t>12</a:t>
            </a:fld>
            <a:endParaRPr lang="ru-RU"/>
          </a:p>
        </p:txBody>
      </p:sp>
    </p:spTree>
    <p:extLst>
      <p:ext uri="{BB962C8B-B14F-4D97-AF65-F5344CB8AC3E}">
        <p14:creationId xmlns:p14="http://schemas.microsoft.com/office/powerpoint/2010/main" val="323994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rtl="0"/>
            <a:r>
              <a:rPr lang="en-US" sz="3200" b="0" i="0" u="none" strike="noStrike" kern="1200" dirty="0">
                <a:solidFill>
                  <a:schemeClr val="tx1"/>
                </a:solidFill>
                <a:effectLst/>
                <a:latin typeface="+mn-lt"/>
                <a:ea typeface="+mn-ea"/>
                <a:cs typeface="+mn-cs"/>
              </a:rPr>
              <a:t>At its core, Kubernetes is a data store (</a:t>
            </a:r>
            <a:r>
              <a:rPr lang="en-US" sz="3200" b="0" i="0" u="none" strike="noStrike" kern="1200" dirty="0" err="1">
                <a:solidFill>
                  <a:schemeClr val="tx1"/>
                </a:solidFill>
                <a:effectLst/>
                <a:latin typeface="+mn-lt"/>
                <a:ea typeface="+mn-ea"/>
                <a:cs typeface="+mn-cs"/>
              </a:rPr>
              <a:t>etcd</a:t>
            </a:r>
            <a:r>
              <a:rPr lang="en-US" sz="3200" b="0" i="0" u="none" strike="noStrike" kern="1200" dirty="0">
                <a:solidFill>
                  <a:schemeClr val="tx1"/>
                </a:solidFill>
                <a:effectLst/>
                <a:latin typeface="+mn-lt"/>
                <a:ea typeface="+mn-ea"/>
                <a:cs typeface="+mn-cs"/>
              </a:rPr>
              <a:t>). The declarative model is stored in the data store as objects, that means when you say I want 5 instances of a container then that request is stored into the data store. This information change is watched and delegated to Controllers to take action. Controllers then react to the model and attempt to take action to achieve the desired state. The power of Kubernetes is in its simplistic model.</a:t>
            </a:r>
            <a:endParaRPr lang="en-US" b="0" dirty="0">
              <a:effectLst/>
            </a:endParaRPr>
          </a:p>
          <a:p>
            <a:pPr rtl="0"/>
            <a:br>
              <a:rPr lang="en-US" b="0" dirty="0">
                <a:effectLst/>
              </a:rPr>
            </a:br>
            <a:r>
              <a:rPr lang="en-US" sz="3200" b="0" i="0" u="none" strike="noStrike" kern="1200" dirty="0">
                <a:solidFill>
                  <a:schemeClr val="tx1"/>
                </a:solidFill>
                <a:effectLst/>
                <a:latin typeface="+mn-lt"/>
                <a:ea typeface="+mn-ea"/>
                <a:cs typeface="+mn-cs"/>
              </a:rPr>
              <a:t>As shown, API server is a simple HTTP server handling create/read/update/delete(CRUD) operations on the data store. Then the controller picks up the change you wanted and makes that happen. Controller are responsible for instantiating the actual resource represented by any Kubernetes resource. These actual resources are what your application needs to allow it to run successfully.</a:t>
            </a:r>
            <a:endParaRPr lang="en-US" b="0" dirty="0">
              <a:effectLst/>
            </a:endParaRPr>
          </a:p>
          <a:p>
            <a:endParaRPr lang="en-US" dirty="0"/>
          </a:p>
          <a:p>
            <a:r>
              <a:rPr lang="en-US" dirty="0"/>
              <a:t>References:</a:t>
            </a:r>
          </a:p>
          <a:p>
            <a:r>
              <a:rPr lang="en-US" dirty="0"/>
              <a:t>https://</a:t>
            </a:r>
            <a:r>
              <a:rPr lang="en-US" dirty="0" err="1"/>
              <a:t>kubernetes.io</a:t>
            </a:r>
            <a:r>
              <a:rPr lang="en-US" dirty="0"/>
              <a:t>/docs/home/</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13</a:t>
            </a:fld>
            <a:endParaRPr lang="ru-RU"/>
          </a:p>
        </p:txBody>
      </p:sp>
    </p:spTree>
    <p:extLst>
      <p:ext uri="{BB962C8B-B14F-4D97-AF65-F5344CB8AC3E}">
        <p14:creationId xmlns:p14="http://schemas.microsoft.com/office/powerpoint/2010/main" val="260281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3200" dirty="0" err="1"/>
              <a:t>kubernetes.io</a:t>
            </a:r>
            <a:r>
              <a:rPr lang="en-US" sz="3200" dirty="0"/>
              <a:t>/docs/concepts/. In this class we will only use a few of them, like Pod, Deployment, etc.</a:t>
            </a:r>
          </a:p>
          <a:p>
            <a:endParaRPr lang="en-US" dirty="0"/>
          </a:p>
          <a:p>
            <a:r>
              <a:rPr lang="en-US" dirty="0"/>
              <a:t>References:</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14</a:t>
            </a:fld>
            <a:endParaRPr lang="ru-RU"/>
          </a:p>
        </p:txBody>
      </p:sp>
    </p:spTree>
    <p:extLst>
      <p:ext uri="{BB962C8B-B14F-4D97-AF65-F5344CB8AC3E}">
        <p14:creationId xmlns:p14="http://schemas.microsoft.com/office/powerpoint/2010/main" val="180615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a:t>
            </a:r>
            <a:r>
              <a:rPr lang="en-US" dirty="0" err="1"/>
              <a:t>kubernetes.io</a:t>
            </a:r>
            <a:r>
              <a:rPr lang="en-US" dirty="0"/>
              <a:t>/docs/tutorials/</a:t>
            </a:r>
            <a:r>
              <a:rPr lang="en-US" dirty="0" err="1"/>
              <a:t>kubernetes</a:t>
            </a:r>
            <a:r>
              <a:rPr lang="en-US" dirty="0"/>
              <a:t>-basics/</a:t>
            </a:r>
          </a:p>
        </p:txBody>
      </p:sp>
      <p:sp>
        <p:nvSpPr>
          <p:cNvPr id="4" name="Slide Number Placeholder 3"/>
          <p:cNvSpPr>
            <a:spLocks noGrp="1"/>
          </p:cNvSpPr>
          <p:nvPr>
            <p:ph type="sldNum" sz="quarter" idx="5"/>
          </p:nvPr>
        </p:nvSpPr>
        <p:spPr/>
        <p:txBody>
          <a:bodyPr/>
          <a:lstStyle/>
          <a:p>
            <a:fld id="{013FC40D-6FB9-1648-B027-EAD4E7DC4F2C}" type="slidenum">
              <a:rPr lang="ru-RU" smtClean="0"/>
              <a:t>15</a:t>
            </a:fld>
            <a:endParaRPr lang="ru-RU"/>
          </a:p>
        </p:txBody>
      </p:sp>
    </p:spTree>
    <p:extLst>
      <p:ext uri="{BB962C8B-B14F-4D97-AF65-F5344CB8AC3E}">
        <p14:creationId xmlns:p14="http://schemas.microsoft.com/office/powerpoint/2010/main" val="393073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1. User via "</a:t>
            </a:r>
            <a:r>
              <a:rPr lang="en-US" dirty="0" err="1"/>
              <a:t>kubectl</a:t>
            </a:r>
            <a:r>
              <a:rPr lang="en-US" dirty="0"/>
              <a:t>" deploys a new application. </a:t>
            </a:r>
            <a:r>
              <a:rPr lang="en-US" dirty="0" err="1"/>
              <a:t>Kubectl</a:t>
            </a:r>
            <a:r>
              <a:rPr lang="en-US" dirty="0"/>
              <a:t> sends the request to the API Server.</a:t>
            </a:r>
          </a:p>
          <a:p>
            <a:r>
              <a:rPr lang="en-US" dirty="0"/>
              <a:t>2. API server receives the request and stores it in the data store (</a:t>
            </a:r>
            <a:r>
              <a:rPr lang="en-US" dirty="0" err="1"/>
              <a:t>etcd</a:t>
            </a:r>
            <a:r>
              <a:rPr lang="en-US" dirty="0"/>
              <a:t>). Once the request is written to data store, the API server is done with the request.</a:t>
            </a:r>
          </a:p>
          <a:p>
            <a:r>
              <a:rPr lang="en-US" dirty="0"/>
              <a:t>3. Watchers detects the resource changes and send a notification to controller to act upon it</a:t>
            </a:r>
          </a:p>
          <a:p>
            <a:r>
              <a:rPr lang="en-US" dirty="0"/>
              <a:t>4. Controller detects the new app and creates new pods to match the desired number# of instances. Any changes to the stored model will be picked up to create or delete Pods.</a:t>
            </a:r>
          </a:p>
          <a:p>
            <a:r>
              <a:rPr lang="en-US" dirty="0"/>
              <a:t>5. Scheduler assigns new pods to a Node based on a criteria. Scheduler makes decisions to run Pods on specific Nodes in the cluster. Scheduler modifies the model with the node information.</a:t>
            </a:r>
          </a:p>
          <a:p>
            <a:r>
              <a:rPr lang="en-US" dirty="0"/>
              <a:t>6. </a:t>
            </a:r>
            <a:r>
              <a:rPr lang="en-US" dirty="0" err="1"/>
              <a:t>Kubelet</a:t>
            </a:r>
            <a:r>
              <a:rPr lang="en-US" dirty="0"/>
              <a:t> on a node detects a pod with an assignment to itself, and deploys the requested containers via the container runtime (e.g. Docker). Each Node watches the storage to see what pods it is assigned to run. It takes necessary actions on resource assigned to it like create/delete Pods.</a:t>
            </a:r>
          </a:p>
          <a:p>
            <a:r>
              <a:rPr lang="en-US" dirty="0"/>
              <a:t>7. </a:t>
            </a:r>
            <a:r>
              <a:rPr lang="en-US" dirty="0" err="1"/>
              <a:t>Kubeproxy</a:t>
            </a:r>
            <a:r>
              <a:rPr lang="en-US" dirty="0"/>
              <a:t> manages network traffic for the pods – including service discovery and load-balancing. </a:t>
            </a:r>
            <a:r>
              <a:rPr lang="en-US" dirty="0" err="1"/>
              <a:t>Kubeproxy</a:t>
            </a:r>
            <a:r>
              <a:rPr lang="en-US" dirty="0"/>
              <a:t> is responsible for communication between Pods that want to interact.</a:t>
            </a:r>
          </a:p>
          <a:p>
            <a:endParaRPr lang="en-US" dirty="0"/>
          </a:p>
          <a:p>
            <a:r>
              <a:rPr lang="en-US" dirty="0"/>
              <a:t>References:</a:t>
            </a:r>
          </a:p>
          <a:p>
            <a:r>
              <a:rPr lang="en-US" dirty="0"/>
              <a:t>https://</a:t>
            </a:r>
            <a:r>
              <a:rPr lang="en-US" dirty="0" err="1"/>
              <a:t>github.com</a:t>
            </a:r>
            <a:r>
              <a:rPr lang="en-US" dirty="0"/>
              <a:t>/IBM/kube101/</a:t>
            </a:r>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16</a:t>
            </a:fld>
            <a:endParaRPr lang="ru-RU"/>
          </a:p>
        </p:txBody>
      </p:sp>
    </p:spTree>
    <p:extLst>
      <p:ext uri="{BB962C8B-B14F-4D97-AF65-F5344CB8AC3E}">
        <p14:creationId xmlns:p14="http://schemas.microsoft.com/office/powerpoint/2010/main" val="111258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2</a:t>
            </a:fld>
            <a:endParaRPr lang="ru-RU"/>
          </a:p>
        </p:txBody>
      </p:sp>
    </p:spTree>
    <p:extLst>
      <p:ext uri="{BB962C8B-B14F-4D97-AF65-F5344CB8AC3E}">
        <p14:creationId xmlns:p14="http://schemas.microsoft.com/office/powerpoint/2010/main" val="271068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4</a:t>
            </a:fld>
            <a:endParaRPr lang="ru-RU"/>
          </a:p>
        </p:txBody>
      </p:sp>
    </p:spTree>
    <p:extLst>
      <p:ext uri="{BB962C8B-B14F-4D97-AF65-F5344CB8AC3E}">
        <p14:creationId xmlns:p14="http://schemas.microsoft.com/office/powerpoint/2010/main" val="121819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5</a:t>
            </a:fld>
            <a:endParaRPr lang="ru-RU"/>
          </a:p>
        </p:txBody>
      </p:sp>
    </p:spTree>
    <p:extLst>
      <p:ext uri="{BB962C8B-B14F-4D97-AF65-F5344CB8AC3E}">
        <p14:creationId xmlns:p14="http://schemas.microsoft.com/office/powerpoint/2010/main" val="320540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6</a:t>
            </a:fld>
            <a:endParaRPr lang="ru-RU"/>
          </a:p>
        </p:txBody>
      </p:sp>
    </p:spTree>
    <p:extLst>
      <p:ext uri="{BB962C8B-B14F-4D97-AF65-F5344CB8AC3E}">
        <p14:creationId xmlns:p14="http://schemas.microsoft.com/office/powerpoint/2010/main" val="2712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7</a:t>
            </a:fld>
            <a:endParaRPr lang="ru-RU"/>
          </a:p>
        </p:txBody>
      </p:sp>
    </p:spTree>
    <p:extLst>
      <p:ext uri="{BB962C8B-B14F-4D97-AF65-F5344CB8AC3E}">
        <p14:creationId xmlns:p14="http://schemas.microsoft.com/office/powerpoint/2010/main" val="143245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www.ibm.com</a:t>
            </a:r>
            <a:r>
              <a:rPr lang="en-US" dirty="0"/>
              <a:t>/cloud/garage/architectures/microservices/overview</a:t>
            </a:r>
          </a:p>
          <a:p>
            <a:r>
              <a:rPr lang="en-US" dirty="0"/>
              <a:t>https://12factor.net/</a:t>
            </a:r>
          </a:p>
          <a:p>
            <a:endParaRPr lang="en-US" dirty="0"/>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must be optimized for a single function. Each service is smaller and simpler to write, maintain, and manage. Robert Martin calls this principle the "single responsibility principle.”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Communication between microservices must be conducted through REST API and message brokers. All communication from service to service must be through the service API or must use an explicit communication patter</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Although microservices can expose themselves through APIs, the focus is not on interfaces, but on the running components. The granularity of a microservices application is highlighted in this figure: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can be continuously integrated (CI) and continuously delivered (CD). When you build a large application that is composed of many services, you soon realize that different services evolve at different rates. If each service has a unique continuous integration or continuous delivery pipeline, the service can proceed at its own pace. In the monolithic approach, different aspects of the system are all released at the speed of the slowest moving part of the system.</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-You can apply high availability and clustering decisions to each microservice. When you build large systems, another realization that you have is that when it comes to clustering, one size does not fit all. The monolithic approach of scaling all the services in the monolith at the same level can lead to the overuse or underuse of services. Even worse, when shared resources are monopolized, services might be neglected. In a large system, you can deploy services that do not need to scale to a minimum number of servers to conserve resources. Other services require scaling up to large numbers.</a:t>
            </a:r>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endParaRPr lang="en-US" dirty="0"/>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8</a:t>
            </a:fld>
            <a:endParaRPr lang="ru-RU"/>
          </a:p>
        </p:txBody>
      </p:sp>
    </p:spTree>
    <p:extLst>
      <p:ext uri="{BB962C8B-B14F-4D97-AF65-F5344CB8AC3E}">
        <p14:creationId xmlns:p14="http://schemas.microsoft.com/office/powerpoint/2010/main" val="169767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9</a:t>
            </a:fld>
            <a:endParaRPr lang="ru-RU"/>
          </a:p>
        </p:txBody>
      </p:sp>
    </p:spTree>
    <p:extLst>
      <p:ext uri="{BB962C8B-B14F-4D97-AF65-F5344CB8AC3E}">
        <p14:creationId xmlns:p14="http://schemas.microsoft.com/office/powerpoint/2010/main" val="95530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/IBM/kube101/tree/master/workshop</a:t>
            </a:r>
          </a:p>
          <a:p>
            <a:r>
              <a:rPr lang="en-US" dirty="0"/>
              <a:t>https://</a:t>
            </a:r>
            <a:r>
              <a:rPr lang="en-US" dirty="0" err="1"/>
              <a:t>containerd.io</a:t>
            </a:r>
            <a:r>
              <a:rPr lang="en-US" dirty="0"/>
              <a:t>/</a:t>
            </a:r>
          </a:p>
          <a:p>
            <a:r>
              <a:rPr lang="en-US" dirty="0"/>
              <a:t>https://</a:t>
            </a:r>
            <a:r>
              <a:rPr lang="en-US" dirty="0" err="1"/>
              <a:t>coreos.com</a:t>
            </a:r>
            <a:r>
              <a:rPr lang="en-US" dirty="0"/>
              <a:t>/</a:t>
            </a:r>
            <a:r>
              <a:rPr lang="en-US" dirty="0" err="1"/>
              <a:t>rkt</a:t>
            </a:r>
            <a:r>
              <a:rPr lang="en-US" dirty="0"/>
              <a:t>/</a:t>
            </a:r>
          </a:p>
          <a:p>
            <a:r>
              <a:rPr lang="en-US" dirty="0"/>
              <a:t>https://</a:t>
            </a:r>
            <a:r>
              <a:rPr lang="en-US" dirty="0" err="1"/>
              <a:t>www.docker.com</a:t>
            </a:r>
            <a:r>
              <a:rPr lang="en-US" dirty="0"/>
              <a:t>/</a:t>
            </a:r>
          </a:p>
        </p:txBody>
      </p:sp>
      <p:sp>
        <p:nvSpPr>
          <p:cNvPr id="4" name="Slide Number Placeholder 3"/>
          <p:cNvSpPr>
            <a:spLocks noGrp="1"/>
          </p:cNvSpPr>
          <p:nvPr>
            <p:ph type="sldNum" sz="quarter" idx="5"/>
          </p:nvPr>
        </p:nvSpPr>
        <p:spPr/>
        <p:txBody>
          <a:bodyPr/>
          <a:lstStyle/>
          <a:p>
            <a:fld id="{013FC40D-6FB9-1648-B027-EAD4E7DC4F2C}" type="slidenum">
              <a:rPr lang="ru-RU" smtClean="0"/>
              <a:t>10</a:t>
            </a:fld>
            <a:endParaRPr lang="ru-RU"/>
          </a:p>
        </p:txBody>
      </p:sp>
    </p:spTree>
    <p:extLst>
      <p:ext uri="{BB962C8B-B14F-4D97-AF65-F5344CB8AC3E}">
        <p14:creationId xmlns:p14="http://schemas.microsoft.com/office/powerpoint/2010/main" val="2737946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SCON Title">
    <p:bg>
      <p:bgPr>
        <a:solidFill>
          <a:schemeClr val="tx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B2E81AAB-72DA-3847-AA52-EB054C6187D2}"/>
              </a:ext>
            </a:extLst>
          </p:cNvPr>
          <p:cNvSpPr>
            <a:spLocks noGrp="1"/>
          </p:cNvSpPr>
          <p:nvPr>
            <p:ph type="ctrTitle" hasCustomPrompt="1"/>
          </p:nvPr>
        </p:nvSpPr>
        <p:spPr>
          <a:xfrm>
            <a:off x="387813" y="1897650"/>
            <a:ext cx="8040570" cy="1531350"/>
          </a:xfrm>
        </p:spPr>
        <p:txBody>
          <a:bodyPr anchor="b"/>
          <a:lstStyle>
            <a:lvl1pPr algn="l">
              <a:defRPr sz="6000"/>
            </a:lvl1pPr>
          </a:lstStyle>
          <a:p>
            <a:r>
              <a:rPr lang="en-US" dirty="0"/>
              <a:t>TITLE</a:t>
            </a:r>
          </a:p>
        </p:txBody>
      </p:sp>
      <p:sp>
        <p:nvSpPr>
          <p:cNvPr id="29" name="Subtitle 2">
            <a:extLst>
              <a:ext uri="{FF2B5EF4-FFF2-40B4-BE49-F238E27FC236}">
                <a16:creationId xmlns:a16="http://schemas.microsoft.com/office/drawing/2014/main" id="{4F39AF70-833D-7E41-A95D-3D9C3BD61B7D}"/>
              </a:ext>
            </a:extLst>
          </p:cNvPr>
          <p:cNvSpPr>
            <a:spLocks noGrp="1"/>
          </p:cNvSpPr>
          <p:nvPr>
            <p:ph type="subTitle" idx="1" hasCustomPrompt="1"/>
          </p:nvPr>
        </p:nvSpPr>
        <p:spPr>
          <a:xfrm>
            <a:off x="8726557" y="4432853"/>
            <a:ext cx="3110947" cy="655982"/>
          </a:xfrm>
        </p:spPr>
        <p:txBody>
          <a:bodyPr>
            <a:normAutofit/>
          </a:bodyPr>
          <a:lstStyle>
            <a:lvl1pPr marL="0" indent="0" algn="l">
              <a:buNone/>
              <a:defRPr sz="1200" b="1"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Vince Yuen, Jason Mah, Eric </a:t>
            </a:r>
            <a:r>
              <a:rPr lang="en-US" dirty="0" err="1"/>
              <a:t>Carpentier</a:t>
            </a:r>
            <a:r>
              <a:rPr lang="en-US" dirty="0"/>
              <a:t>, Darren Pape, Neil Delima</a:t>
            </a:r>
          </a:p>
        </p:txBody>
      </p:sp>
      <p:pic>
        <p:nvPicPr>
          <p:cNvPr id="30" name="cxe_logo_white.png" descr="cxe_logo_white.png">
            <a:extLst>
              <a:ext uri="{FF2B5EF4-FFF2-40B4-BE49-F238E27FC236}">
                <a16:creationId xmlns:a16="http://schemas.microsoft.com/office/drawing/2014/main" id="{EF884110-E26B-564C-94DC-A9473642490A}"/>
              </a:ext>
            </a:extLst>
          </p:cNvPr>
          <p:cNvPicPr>
            <a:picLocks noChangeAspect="1"/>
          </p:cNvPicPr>
          <p:nvPr userDrawn="1"/>
        </p:nvPicPr>
        <p:blipFill>
          <a:blip r:embed="rId2"/>
          <a:stretch>
            <a:fillRect/>
          </a:stretch>
        </p:blipFill>
        <p:spPr>
          <a:xfrm>
            <a:off x="387813" y="205416"/>
            <a:ext cx="3061065" cy="711682"/>
          </a:xfrm>
          <a:prstGeom prst="rect">
            <a:avLst/>
          </a:prstGeom>
          <a:ln w="12700">
            <a:miter lim="400000"/>
          </a:ln>
        </p:spPr>
      </p:pic>
      <p:sp>
        <p:nvSpPr>
          <p:cNvPr id="31" name="Image">
            <a:extLst>
              <a:ext uri="{FF2B5EF4-FFF2-40B4-BE49-F238E27FC236}">
                <a16:creationId xmlns:a16="http://schemas.microsoft.com/office/drawing/2014/main" id="{1EECDC62-9A35-8F4A-9E0B-7A5C74D667C0}"/>
              </a:ext>
            </a:extLst>
          </p:cNvPr>
          <p:cNvSpPr>
            <a:spLocks noGrp="1"/>
          </p:cNvSpPr>
          <p:nvPr>
            <p:ph type="pic" sz="quarter" idx="13"/>
          </p:nvPr>
        </p:nvSpPr>
        <p:spPr>
          <a:xfrm>
            <a:off x="5735960" y="4108569"/>
            <a:ext cx="2447422" cy="1960532"/>
          </a:xfrm>
          <a:prstGeom prst="rect">
            <a:avLst/>
          </a:prstGeom>
        </p:spPr>
        <p:txBody>
          <a:bodyPr lIns="91439" tIns="45719" rIns="91439" bIns="45719" anchor="t">
            <a:noAutofit/>
          </a:bodyPr>
          <a:lstStyle/>
          <a:p>
            <a:endParaRPr dirty="0"/>
          </a:p>
        </p:txBody>
      </p:sp>
      <p:sp>
        <p:nvSpPr>
          <p:cNvPr id="32" name="Stream Name">
            <a:extLst>
              <a:ext uri="{FF2B5EF4-FFF2-40B4-BE49-F238E27FC236}">
                <a16:creationId xmlns:a16="http://schemas.microsoft.com/office/drawing/2014/main" id="{763BE8D4-8935-7047-AA26-344FB67AB501}"/>
              </a:ext>
            </a:extLst>
          </p:cNvPr>
          <p:cNvSpPr txBox="1">
            <a:spLocks noGrp="1"/>
          </p:cNvSpPr>
          <p:nvPr>
            <p:ph type="body" sz="quarter" idx="20" hasCustomPrompt="1"/>
          </p:nvPr>
        </p:nvSpPr>
        <p:spPr>
          <a:xfrm>
            <a:off x="387813" y="1198792"/>
            <a:ext cx="1960793" cy="452432"/>
          </a:xfrm>
          <a:prstGeom prst="rect">
            <a:avLst/>
          </a:prstGeom>
        </p:spPr>
        <p:txBody>
          <a:bodyPr wrap="none">
            <a:spAutoFit/>
          </a:bodyPr>
          <a:lstStyle>
            <a:lvl1pPr marL="0" indent="0">
              <a:spcBef>
                <a:spcPts val="0"/>
              </a:spcBef>
              <a:buClrTx/>
              <a:buSzTx/>
              <a:buNone/>
              <a:defRPr sz="2600" cap="all" spc="650">
                <a:solidFill>
                  <a:srgbClr val="6C6C6C"/>
                </a:solidFill>
                <a:latin typeface="IBM Plex Sans"/>
                <a:ea typeface="IBM Plex Sans"/>
                <a:cs typeface="IBM Plex Sans"/>
                <a:sym typeface="IBM Plex Sans"/>
              </a:defRPr>
            </a:lvl1pPr>
          </a:lstStyle>
          <a:p>
            <a:pPr lvl="0"/>
            <a:r>
              <a:rPr lang="en-US" dirty="0"/>
              <a:t>STREAM</a:t>
            </a:r>
          </a:p>
        </p:txBody>
      </p:sp>
      <p:sp>
        <p:nvSpPr>
          <p:cNvPr id="33" name="Line">
            <a:extLst>
              <a:ext uri="{FF2B5EF4-FFF2-40B4-BE49-F238E27FC236}">
                <a16:creationId xmlns:a16="http://schemas.microsoft.com/office/drawing/2014/main" id="{FE291E1F-B4D2-C24C-BE77-0E702B521C53}"/>
              </a:ext>
            </a:extLst>
          </p:cNvPr>
          <p:cNvSpPr/>
          <p:nvPr userDrawn="1"/>
        </p:nvSpPr>
        <p:spPr>
          <a:xfrm>
            <a:off x="6013552" y="10150287"/>
            <a:ext cx="676510" cy="1"/>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4" name="Line">
            <a:extLst>
              <a:ext uri="{FF2B5EF4-FFF2-40B4-BE49-F238E27FC236}">
                <a16:creationId xmlns:a16="http://schemas.microsoft.com/office/drawing/2014/main" id="{9B3BC4BA-EA23-1B49-9FC9-294EBFB540B4}"/>
              </a:ext>
            </a:extLst>
          </p:cNvPr>
          <p:cNvSpPr/>
          <p:nvPr userDrawn="1"/>
        </p:nvSpPr>
        <p:spPr>
          <a:xfrm>
            <a:off x="8825949" y="5237923"/>
            <a:ext cx="397565" cy="0"/>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5" name="Subtitle 2">
            <a:extLst>
              <a:ext uri="{FF2B5EF4-FFF2-40B4-BE49-F238E27FC236}">
                <a16:creationId xmlns:a16="http://schemas.microsoft.com/office/drawing/2014/main" id="{D5DC49F3-B539-8840-BEE7-6356AF388722}"/>
              </a:ext>
            </a:extLst>
          </p:cNvPr>
          <p:cNvSpPr txBox="1">
            <a:spLocks/>
          </p:cNvSpPr>
          <p:nvPr userDrawn="1"/>
        </p:nvSpPr>
        <p:spPr>
          <a:xfrm>
            <a:off x="8726557" y="5541178"/>
            <a:ext cx="3011555" cy="6559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IBM Toronto Lab</a:t>
            </a:r>
          </a:p>
        </p:txBody>
      </p:sp>
      <p:pic>
        <p:nvPicPr>
          <p:cNvPr id="6" name="Picture 5">
            <a:extLst>
              <a:ext uri="{FF2B5EF4-FFF2-40B4-BE49-F238E27FC236}">
                <a16:creationId xmlns:a16="http://schemas.microsoft.com/office/drawing/2014/main" id="{029EF1D4-45EE-1E4D-BDB8-C692E0D3C475}"/>
              </a:ext>
            </a:extLst>
          </p:cNvPr>
          <p:cNvPicPr>
            <a:picLocks noChangeAspect="1"/>
          </p:cNvPicPr>
          <p:nvPr userDrawn="1"/>
        </p:nvPicPr>
        <p:blipFill>
          <a:blip r:embed="rId3"/>
          <a:stretch>
            <a:fillRect/>
          </a:stretch>
        </p:blipFill>
        <p:spPr>
          <a:xfrm>
            <a:off x="5876373" y="4894201"/>
            <a:ext cx="2166595" cy="974968"/>
          </a:xfrm>
          <a:prstGeom prst="rect">
            <a:avLst/>
          </a:prstGeom>
        </p:spPr>
      </p:pic>
    </p:spTree>
    <p:extLst>
      <p:ext uri="{BB962C8B-B14F-4D97-AF65-F5344CB8AC3E}">
        <p14:creationId xmlns:p14="http://schemas.microsoft.com/office/powerpoint/2010/main" val="62677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SCON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3A6A9A-8E42-4F42-841C-5BA82565E284}"/>
              </a:ext>
            </a:extLst>
          </p:cNvPr>
          <p:cNvSpPr>
            <a:spLocks noGrp="1"/>
          </p:cNvSpPr>
          <p:nvPr>
            <p:ph type="title"/>
          </p:nvPr>
        </p:nvSpPr>
        <p:spPr>
          <a:xfrm>
            <a:off x="838200" y="369622"/>
            <a:ext cx="10515600" cy="1216083"/>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9950A8E8-5188-C440-9E1E-4F12433D2659}"/>
              </a:ext>
            </a:extLst>
          </p:cNvPr>
          <p:cNvSpPr>
            <a:spLocks noGrp="1"/>
          </p:cNvSpPr>
          <p:nvPr>
            <p:ph idx="1"/>
          </p:nvPr>
        </p:nvSpPr>
        <p:spPr>
          <a:xfrm>
            <a:off x="838200" y="1729409"/>
            <a:ext cx="10515600" cy="4323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66E68C6-CC75-E844-90E0-1FC239A2CB71}"/>
              </a:ext>
            </a:extLst>
          </p:cNvPr>
          <p:cNvSpPr>
            <a:spLocks noGrp="1"/>
          </p:cNvSpPr>
          <p:nvPr>
            <p:ph type="sldNum" sz="quarter" idx="12"/>
          </p:nvPr>
        </p:nvSpPr>
        <p:spPr>
          <a:xfrm>
            <a:off x="8610600" y="6356350"/>
            <a:ext cx="2743200" cy="365125"/>
          </a:xfrm>
          <a:prstGeom prst="rect">
            <a:avLst/>
          </a:prstGeom>
        </p:spPr>
        <p:txBody>
          <a:bodyPr/>
          <a:lstStyle>
            <a:lvl1pPr>
              <a:defRPr baseline="0">
                <a:solidFill>
                  <a:schemeClr val="bg1"/>
                </a:solidFill>
              </a:defRPr>
            </a:lvl1pPr>
          </a:lstStyle>
          <a:p>
            <a:pPr algn="r"/>
            <a:fld id="{E2534188-6FD7-834C-A08C-21C11D7F318E}" type="slidenum">
              <a:rPr lang="en-US" smtClean="0"/>
              <a:pPr algn="r"/>
              <a:t>‹#›</a:t>
            </a:fld>
            <a:endParaRPr lang="en-US" dirty="0"/>
          </a:p>
        </p:txBody>
      </p:sp>
      <p:pic>
        <p:nvPicPr>
          <p:cNvPr id="9" name="cxe_logo_white.png" descr="cxe_logo_white.png">
            <a:extLst>
              <a:ext uri="{FF2B5EF4-FFF2-40B4-BE49-F238E27FC236}">
                <a16:creationId xmlns:a16="http://schemas.microsoft.com/office/drawing/2014/main" id="{31DCD18F-5D64-AD4A-9B09-0BC958D0825C}"/>
              </a:ext>
            </a:extLst>
          </p:cNvPr>
          <p:cNvPicPr>
            <a:picLocks noChangeAspect="1"/>
          </p:cNvPicPr>
          <p:nvPr userDrawn="1"/>
        </p:nvPicPr>
        <p:blipFill>
          <a:blip r:embed="rId2"/>
          <a:stretch>
            <a:fillRect/>
          </a:stretch>
        </p:blipFill>
        <p:spPr>
          <a:xfrm>
            <a:off x="101486" y="6241636"/>
            <a:ext cx="2207605" cy="513257"/>
          </a:xfrm>
          <a:prstGeom prst="rect">
            <a:avLst/>
          </a:prstGeom>
          <a:ln w="12700">
            <a:miter lim="400000"/>
          </a:ln>
        </p:spPr>
      </p:pic>
    </p:spTree>
    <p:extLst>
      <p:ext uri="{BB962C8B-B14F-4D97-AF65-F5344CB8AC3E}">
        <p14:creationId xmlns:p14="http://schemas.microsoft.com/office/powerpoint/2010/main" val="165052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CON Sli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E4F4C-9313-4868-B02D-0A23041AFD7A}"/>
              </a:ext>
            </a:extLst>
          </p:cNvPr>
          <p:cNvSpPr>
            <a:spLocks noGrp="1"/>
          </p:cNvSpPr>
          <p:nvPr>
            <p:ph sz="half" idx="1"/>
          </p:nvPr>
        </p:nvSpPr>
        <p:spPr>
          <a:xfrm>
            <a:off x="838145" y="1665009"/>
            <a:ext cx="5219360"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1EC719AF-5A24-4DF8-802F-28CE6EB13A6D}"/>
              </a:ext>
            </a:extLst>
          </p:cNvPr>
          <p:cNvSpPr>
            <a:spLocks noGrp="1"/>
          </p:cNvSpPr>
          <p:nvPr>
            <p:ph sz="half" idx="2"/>
          </p:nvPr>
        </p:nvSpPr>
        <p:spPr>
          <a:xfrm>
            <a:off x="6133701" y="1665009"/>
            <a:ext cx="5220154"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1">
            <a:extLst>
              <a:ext uri="{FF2B5EF4-FFF2-40B4-BE49-F238E27FC236}">
                <a16:creationId xmlns:a16="http://schemas.microsoft.com/office/drawing/2014/main" id="{0B8BA9C8-581E-4B07-9A15-64815A317FA7}"/>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Tree>
    <p:extLst>
      <p:ext uri="{BB962C8B-B14F-4D97-AF65-F5344CB8AC3E}">
        <p14:creationId xmlns:p14="http://schemas.microsoft.com/office/powerpoint/2010/main" val="227887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SCON Slide - 3 points">
    <p:spTree>
      <p:nvGrpSpPr>
        <p:cNvPr id="1" name=""/>
        <p:cNvGrpSpPr/>
        <p:nvPr/>
      </p:nvGrpSpPr>
      <p:grpSpPr>
        <a:xfrm>
          <a:off x="0" y="0"/>
          <a:ext cx="0" cy="0"/>
          <a:chOff x="0" y="0"/>
          <a:chExt cx="0" cy="0"/>
        </a:xfrm>
      </p:grpSpPr>
      <p:sp>
        <p:nvSpPr>
          <p:cNvPr id="6" name="Овал 30">
            <a:extLst>
              <a:ext uri="{FF2B5EF4-FFF2-40B4-BE49-F238E27FC236}">
                <a16:creationId xmlns:a16="http://schemas.microsoft.com/office/drawing/2014/main" id="{CA47EE26-340F-4BBC-B7D3-4F16D4EE1492}"/>
              </a:ext>
            </a:extLst>
          </p:cNvPr>
          <p:cNvSpPr/>
          <p:nvPr userDrawn="1"/>
        </p:nvSpPr>
        <p:spPr>
          <a:xfrm>
            <a:off x="1343781" y="4978505"/>
            <a:ext cx="862527" cy="862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7" name="Овал 39">
            <a:extLst>
              <a:ext uri="{FF2B5EF4-FFF2-40B4-BE49-F238E27FC236}">
                <a16:creationId xmlns:a16="http://schemas.microsoft.com/office/drawing/2014/main" id="{57039372-E5C4-4EE2-8E1B-BEA474C61EFD}"/>
              </a:ext>
            </a:extLst>
          </p:cNvPr>
          <p:cNvSpPr/>
          <p:nvPr userDrawn="1"/>
        </p:nvSpPr>
        <p:spPr>
          <a:xfrm>
            <a:off x="1343781" y="1881007"/>
            <a:ext cx="862527" cy="862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8" name="Овал 46">
            <a:extLst>
              <a:ext uri="{FF2B5EF4-FFF2-40B4-BE49-F238E27FC236}">
                <a16:creationId xmlns:a16="http://schemas.microsoft.com/office/drawing/2014/main" id="{C4661617-3E1C-406E-8B71-7F3F62B95314}"/>
              </a:ext>
            </a:extLst>
          </p:cNvPr>
          <p:cNvSpPr/>
          <p:nvPr userDrawn="1"/>
        </p:nvSpPr>
        <p:spPr>
          <a:xfrm>
            <a:off x="1343781" y="3429000"/>
            <a:ext cx="862527" cy="862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9" name="Title 1">
            <a:extLst>
              <a:ext uri="{FF2B5EF4-FFF2-40B4-BE49-F238E27FC236}">
                <a16:creationId xmlns:a16="http://schemas.microsoft.com/office/drawing/2014/main" id="{F39DE3E0-DA22-4FFB-BFBD-399831054674}"/>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
        <p:nvSpPr>
          <p:cNvPr id="11" name="Content Placeholder 2">
            <a:extLst>
              <a:ext uri="{FF2B5EF4-FFF2-40B4-BE49-F238E27FC236}">
                <a16:creationId xmlns:a16="http://schemas.microsoft.com/office/drawing/2014/main" id="{D0032BD6-166B-4DA6-8D39-5DCC95F941C4}"/>
              </a:ext>
            </a:extLst>
          </p:cNvPr>
          <p:cNvSpPr>
            <a:spLocks noGrp="1"/>
          </p:cNvSpPr>
          <p:nvPr>
            <p:ph sz="half" idx="1"/>
          </p:nvPr>
        </p:nvSpPr>
        <p:spPr>
          <a:xfrm>
            <a:off x="2459833" y="1773008"/>
            <a:ext cx="8894022" cy="1079995"/>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2" name="Content Placeholder 2">
            <a:extLst>
              <a:ext uri="{FF2B5EF4-FFF2-40B4-BE49-F238E27FC236}">
                <a16:creationId xmlns:a16="http://schemas.microsoft.com/office/drawing/2014/main" id="{68A14D1D-9600-42DE-9E0C-02C79B8F67D8}"/>
              </a:ext>
            </a:extLst>
          </p:cNvPr>
          <p:cNvSpPr>
            <a:spLocks noGrp="1"/>
          </p:cNvSpPr>
          <p:nvPr>
            <p:ph sz="half" idx="10"/>
          </p:nvPr>
        </p:nvSpPr>
        <p:spPr>
          <a:xfrm>
            <a:off x="2459833" y="3285001"/>
            <a:ext cx="8894022" cy="1066014"/>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3" name="Content Placeholder 2">
            <a:extLst>
              <a:ext uri="{FF2B5EF4-FFF2-40B4-BE49-F238E27FC236}">
                <a16:creationId xmlns:a16="http://schemas.microsoft.com/office/drawing/2014/main" id="{DF796BA6-3C01-4E00-B922-2316D996F84B}"/>
              </a:ext>
            </a:extLst>
          </p:cNvPr>
          <p:cNvSpPr>
            <a:spLocks noGrp="1"/>
          </p:cNvSpPr>
          <p:nvPr>
            <p:ph sz="half" idx="11"/>
          </p:nvPr>
        </p:nvSpPr>
        <p:spPr>
          <a:xfrm>
            <a:off x="2459833" y="4868993"/>
            <a:ext cx="8894022" cy="1021372"/>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Tree>
    <p:extLst>
      <p:ext uri="{BB962C8B-B14F-4D97-AF65-F5344CB8AC3E}">
        <p14:creationId xmlns:p14="http://schemas.microsoft.com/office/powerpoint/2010/main" val="3173639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gradient-bg.ai" descr="gradient-bg.ai">
            <a:extLst>
              <a:ext uri="{FF2B5EF4-FFF2-40B4-BE49-F238E27FC236}">
                <a16:creationId xmlns:a16="http://schemas.microsoft.com/office/drawing/2014/main" id="{BED60CDB-17B3-4E45-865E-AEF05337BA0D}"/>
              </a:ext>
            </a:extLst>
          </p:cNvPr>
          <p:cNvPicPr>
            <a:picLocks noChangeAspect="1"/>
          </p:cNvPicPr>
          <p:nvPr userDrawn="1"/>
        </p:nvPicPr>
        <p:blipFill>
          <a:blip r:embed="rId6">
            <a:alphaModFix amt="49911"/>
          </a:blip>
          <a:stretch>
            <a:fillRect/>
          </a:stretch>
        </p:blipFill>
        <p:spPr>
          <a:xfrm>
            <a:off x="0" y="0"/>
            <a:ext cx="12192000" cy="6858000"/>
          </a:xfrm>
          <a:prstGeom prst="rect">
            <a:avLst/>
          </a:prstGeom>
          <a:ln w="12700">
            <a:miter lim="400000"/>
          </a:ln>
        </p:spPr>
      </p:pic>
      <p:sp>
        <p:nvSpPr>
          <p:cNvPr id="17" name="Title Placeholder 1">
            <a:extLst>
              <a:ext uri="{FF2B5EF4-FFF2-40B4-BE49-F238E27FC236}">
                <a16:creationId xmlns:a16="http://schemas.microsoft.com/office/drawing/2014/main" id="{6934CFBD-E6D4-FA43-950D-8C4CEB24A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2">
            <a:extLst>
              <a:ext uri="{FF2B5EF4-FFF2-40B4-BE49-F238E27FC236}">
                <a16:creationId xmlns:a16="http://schemas.microsoft.com/office/drawing/2014/main" id="{862CEE7B-034D-D547-A148-5173DB193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804006"/>
      </p:ext>
    </p:extLst>
  </p:cSld>
  <p:clrMap bg1="lt1" tx1="dk1" bg2="lt2" tx2="dk2" accent1="accent1" accent2="accent2" accent3="accent3" accent4="accent4" accent5="accent5" accent6="accent6" hlink="hlink" folHlink="folHlink"/>
  <p:sldLayoutIdLst>
    <p:sldLayoutId id="2147485066" r:id="rId1"/>
    <p:sldLayoutId id="2147485081" r:id="rId2"/>
    <p:sldLayoutId id="2147485092" r:id="rId3"/>
    <p:sldLayoutId id="2147485093" r:id="rId4"/>
  </p:sldLayoutIdLst>
  <p:hf hdr="0" dt="0"/>
  <p:txStyles>
    <p:titleStyle>
      <a:lvl1pPr algn="ctr" defTabSz="1219079" rtl="0" eaLnBrk="1" latinLnBrk="0" hangingPunct="1">
        <a:spcBef>
          <a:spcPct val="0"/>
        </a:spcBef>
        <a:buNone/>
        <a:defRPr sz="2200" kern="1200" baseline="0">
          <a:solidFill>
            <a:schemeClr val="bg1"/>
          </a:solidFill>
          <a:latin typeface="+mn-lt"/>
          <a:ea typeface="+mj-ea"/>
          <a:cs typeface="+mj-cs"/>
        </a:defRPr>
      </a:lvl1pPr>
    </p:titleStyle>
    <p:bodyStyle>
      <a:lvl1pPr marL="457155" indent="-457155" algn="l" defTabSz="1219079" rtl="0" eaLnBrk="1" latinLnBrk="0" hangingPunct="1">
        <a:spcBef>
          <a:spcPct val="20000"/>
        </a:spcBef>
        <a:buFont typeface="Arial" panose="020B0604020202020204" pitchFamily="34" charset="0"/>
        <a:buChar char="•"/>
        <a:defRPr sz="4250" kern="1200" baseline="0">
          <a:solidFill>
            <a:schemeClr val="bg1"/>
          </a:solidFill>
          <a:latin typeface="+mn-lt"/>
          <a:ea typeface="+mn-ea"/>
          <a:cs typeface="+mn-cs"/>
        </a:defRPr>
      </a:lvl1pPr>
      <a:lvl2pPr marL="990501" indent="-380962" algn="l" defTabSz="1219079" rtl="0" eaLnBrk="1" latinLnBrk="0" hangingPunct="1">
        <a:spcBef>
          <a:spcPct val="20000"/>
        </a:spcBef>
        <a:buFont typeface="Arial" panose="020B0604020202020204" pitchFamily="34" charset="0"/>
        <a:buChar char="–"/>
        <a:defRPr sz="3750" kern="1200" baseline="0">
          <a:solidFill>
            <a:schemeClr val="bg1"/>
          </a:solidFill>
          <a:latin typeface="+mn-lt"/>
          <a:ea typeface="+mn-ea"/>
          <a:cs typeface="+mn-cs"/>
        </a:defRPr>
      </a:lvl2pPr>
      <a:lvl3pPr marL="1523848" indent="-304769" algn="l" defTabSz="1219079" rtl="0" eaLnBrk="1" latinLnBrk="0" hangingPunct="1">
        <a:spcBef>
          <a:spcPct val="20000"/>
        </a:spcBef>
        <a:buFont typeface="Arial" panose="020B0604020202020204" pitchFamily="34" charset="0"/>
        <a:buChar char="•"/>
        <a:defRPr sz="3200" kern="1200" baseline="0">
          <a:solidFill>
            <a:schemeClr val="bg1"/>
          </a:solidFill>
          <a:latin typeface="+mn-lt"/>
          <a:ea typeface="+mn-ea"/>
          <a:cs typeface="+mn-cs"/>
        </a:defRPr>
      </a:lvl3pPr>
      <a:lvl4pPr marL="2133386"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4pPr>
      <a:lvl5pPr marL="2742925"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5pPr>
      <a:lvl6pPr marL="335246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004"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154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08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079" rtl="0" eaLnBrk="1" latinLnBrk="0" hangingPunct="1">
        <a:defRPr sz="2400" kern="1200">
          <a:solidFill>
            <a:schemeClr val="tx1"/>
          </a:solidFill>
          <a:latin typeface="+mn-lt"/>
          <a:ea typeface="+mn-ea"/>
          <a:cs typeface="+mn-cs"/>
        </a:defRPr>
      </a:lvl1pPr>
      <a:lvl2pPr marL="609539" algn="l" defTabSz="1219079" rtl="0" eaLnBrk="1" latinLnBrk="0" hangingPunct="1">
        <a:defRPr sz="2400" kern="1200">
          <a:solidFill>
            <a:schemeClr val="tx1"/>
          </a:solidFill>
          <a:latin typeface="+mn-lt"/>
          <a:ea typeface="+mn-ea"/>
          <a:cs typeface="+mn-cs"/>
        </a:defRPr>
      </a:lvl2pPr>
      <a:lvl3pPr marL="1219079" algn="l" defTabSz="1219079" rtl="0" eaLnBrk="1" latinLnBrk="0" hangingPunct="1">
        <a:defRPr sz="2400" kern="1200">
          <a:solidFill>
            <a:schemeClr val="tx1"/>
          </a:solidFill>
          <a:latin typeface="+mn-lt"/>
          <a:ea typeface="+mn-ea"/>
          <a:cs typeface="+mn-cs"/>
        </a:defRPr>
      </a:lvl3pPr>
      <a:lvl4pPr marL="1828617" algn="l" defTabSz="1219079" rtl="0" eaLnBrk="1" latinLnBrk="0" hangingPunct="1">
        <a:defRPr sz="2400" kern="1200">
          <a:solidFill>
            <a:schemeClr val="tx1"/>
          </a:solidFill>
          <a:latin typeface="+mn-lt"/>
          <a:ea typeface="+mn-ea"/>
          <a:cs typeface="+mn-cs"/>
        </a:defRPr>
      </a:lvl4pPr>
      <a:lvl5pPr marL="2438156" algn="l" defTabSz="1219079" rtl="0" eaLnBrk="1" latinLnBrk="0" hangingPunct="1">
        <a:defRPr sz="2400" kern="1200">
          <a:solidFill>
            <a:schemeClr val="tx1"/>
          </a:solidFill>
          <a:latin typeface="+mn-lt"/>
          <a:ea typeface="+mn-ea"/>
          <a:cs typeface="+mn-cs"/>
        </a:defRPr>
      </a:lvl5pPr>
      <a:lvl6pPr marL="3047695" algn="l" defTabSz="1219079" rtl="0" eaLnBrk="1" latinLnBrk="0" hangingPunct="1">
        <a:defRPr sz="2400" kern="1200">
          <a:solidFill>
            <a:schemeClr val="tx1"/>
          </a:solidFill>
          <a:latin typeface="+mn-lt"/>
          <a:ea typeface="+mn-ea"/>
          <a:cs typeface="+mn-cs"/>
        </a:defRPr>
      </a:lvl6pPr>
      <a:lvl7pPr marL="3657234" algn="l" defTabSz="1219079" rtl="0" eaLnBrk="1" latinLnBrk="0" hangingPunct="1">
        <a:defRPr sz="2400" kern="1200">
          <a:solidFill>
            <a:schemeClr val="tx1"/>
          </a:solidFill>
          <a:latin typeface="+mn-lt"/>
          <a:ea typeface="+mn-ea"/>
          <a:cs typeface="+mn-cs"/>
        </a:defRPr>
      </a:lvl7pPr>
      <a:lvl8pPr marL="4266773" algn="l" defTabSz="1219079" rtl="0" eaLnBrk="1" latinLnBrk="0" hangingPunct="1">
        <a:defRPr sz="2400" kern="1200">
          <a:solidFill>
            <a:schemeClr val="tx1"/>
          </a:solidFill>
          <a:latin typeface="+mn-lt"/>
          <a:ea typeface="+mn-ea"/>
          <a:cs typeface="+mn-cs"/>
        </a:defRPr>
      </a:lvl8pPr>
      <a:lvl9pPr marL="4876312" algn="l" defTabSz="121907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loud-coder/cascon-2019-kubernetes-apimanag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reference/generated/kubectl/kubectl-commands" TargetMode="External"/><Relationship Id="rId2" Type="http://schemas.openxmlformats.org/officeDocument/2006/relationships/hyperlink" Target="https://github.com/cloud-coder/cascon-2019-kubernetes-apimanager/" TargetMode="External"/><Relationship Id="rId1" Type="http://schemas.openxmlformats.org/officeDocument/2006/relationships/slideLayout" Target="../slideLayouts/slideLayout2.xml"/><Relationship Id="rId4" Type="http://schemas.openxmlformats.org/officeDocument/2006/relationships/hyperlink" Target="https://cloud.ibm.com/docs/containers?topic=containers-getting-start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6CC2-42E1-4F4C-B0D3-4B33A6AACC1F}"/>
              </a:ext>
            </a:extLst>
          </p:cNvPr>
          <p:cNvSpPr>
            <a:spLocks noGrp="1"/>
          </p:cNvSpPr>
          <p:nvPr>
            <p:ph type="title"/>
          </p:nvPr>
        </p:nvSpPr>
        <p:spPr>
          <a:xfrm>
            <a:off x="623392" y="1124744"/>
            <a:ext cx="10728568" cy="1440161"/>
          </a:xfrm>
          <a:prstGeom prst="rect">
            <a:avLst/>
          </a:prstGeom>
        </p:spPr>
        <p:txBody>
          <a:bodyPr>
            <a:normAutofit/>
          </a:bodyPr>
          <a:lstStyle/>
          <a:p>
            <a:r>
              <a:rPr lang="en-CA" sz="3999" b="1" dirty="0"/>
              <a:t>Build, Deploy and Administer Microservices using Kubernetes and IBM Cloud API Management</a:t>
            </a:r>
          </a:p>
        </p:txBody>
      </p:sp>
      <p:sp>
        <p:nvSpPr>
          <p:cNvPr id="3" name="Text Placeholder 2">
            <a:extLst>
              <a:ext uri="{FF2B5EF4-FFF2-40B4-BE49-F238E27FC236}">
                <a16:creationId xmlns:a16="http://schemas.microsoft.com/office/drawing/2014/main" id="{7CA43225-DE13-493D-95D2-B8CB3E60B5C7}"/>
              </a:ext>
            </a:extLst>
          </p:cNvPr>
          <p:cNvSpPr>
            <a:spLocks noGrp="1"/>
          </p:cNvSpPr>
          <p:nvPr>
            <p:ph type="body" sz="quarter" idx="4294967295"/>
          </p:nvPr>
        </p:nvSpPr>
        <p:spPr>
          <a:xfrm>
            <a:off x="983432" y="5301208"/>
            <a:ext cx="4358798" cy="980425"/>
          </a:xfrm>
          <a:prstGeom prst="rect">
            <a:avLst/>
          </a:prstGeom>
        </p:spPr>
        <p:txBody>
          <a:bodyPr>
            <a:normAutofit fontScale="62500" lnSpcReduction="20000"/>
          </a:bodyPr>
          <a:lstStyle/>
          <a:p>
            <a:pPr marL="0" indent="0">
              <a:buNone/>
            </a:pPr>
            <a:r>
              <a:rPr lang="en-CA" i="1" dirty="0">
                <a:latin typeface="+mn-lt"/>
              </a:rPr>
              <a:t>Hands-on Workshop </a:t>
            </a:r>
          </a:p>
          <a:p>
            <a:pPr marL="0" indent="0">
              <a:buNone/>
            </a:pPr>
            <a:endParaRPr lang="en-CA" sz="900" i="1" dirty="0"/>
          </a:p>
          <a:p>
            <a:pPr marL="0" indent="0">
              <a:buNone/>
            </a:pPr>
            <a:r>
              <a:rPr lang="en-CA" i="1" dirty="0">
                <a:latin typeface="+mn-lt"/>
              </a:rPr>
              <a:t>Nov 5, 2019</a:t>
            </a:r>
          </a:p>
        </p:txBody>
      </p:sp>
      <p:sp>
        <p:nvSpPr>
          <p:cNvPr id="11" name="TextBox 10">
            <a:extLst>
              <a:ext uri="{FF2B5EF4-FFF2-40B4-BE49-F238E27FC236}">
                <a16:creationId xmlns:a16="http://schemas.microsoft.com/office/drawing/2014/main" id="{45F424E8-73C6-CE46-A4EE-34639F8992E1}"/>
              </a:ext>
            </a:extLst>
          </p:cNvPr>
          <p:cNvSpPr txBox="1"/>
          <p:nvPr/>
        </p:nvSpPr>
        <p:spPr>
          <a:xfrm>
            <a:off x="8760296" y="4725144"/>
            <a:ext cx="2827920" cy="461665"/>
          </a:xfrm>
          <a:prstGeom prst="rect">
            <a:avLst/>
          </a:prstGeom>
          <a:noFill/>
        </p:spPr>
        <p:txBody>
          <a:bodyPr wrap="square" rtlCol="0">
            <a:spAutoFit/>
          </a:bodyPr>
          <a:lstStyle/>
          <a:p>
            <a:r>
              <a:rPr lang="en-US" sz="1200" dirty="0">
                <a:solidFill>
                  <a:schemeClr val="bg1"/>
                </a:solidFill>
              </a:rPr>
              <a:t>Eric Charpentier, Neil Delima, Jason Mah, Darren Pape, Vince Yuen</a:t>
            </a:r>
          </a:p>
        </p:txBody>
      </p:sp>
      <p:sp>
        <p:nvSpPr>
          <p:cNvPr id="6" name="Title 1">
            <a:extLst>
              <a:ext uri="{FF2B5EF4-FFF2-40B4-BE49-F238E27FC236}">
                <a16:creationId xmlns:a16="http://schemas.microsoft.com/office/drawing/2014/main" id="{1B0F8049-2B44-3341-8718-80251C195FEB}"/>
              </a:ext>
            </a:extLst>
          </p:cNvPr>
          <p:cNvSpPr txBox="1">
            <a:spLocks/>
          </p:cNvSpPr>
          <p:nvPr/>
        </p:nvSpPr>
        <p:spPr>
          <a:xfrm>
            <a:off x="623392" y="3068960"/>
            <a:ext cx="10728568" cy="1440161"/>
          </a:xfrm>
          <a:prstGeom prst="rect">
            <a:avLst/>
          </a:prstGeom>
        </p:spPr>
        <p:txBody>
          <a:bodyPr vert="horz" lIns="91440" tIns="45720" rIns="91440" bIns="45720" rtlCol="0" anchor="b">
            <a:normAutofit fontScale="55000" lnSpcReduction="20000"/>
          </a:bodyPr>
          <a:lstStyle>
            <a:lvl1pPr algn="l" defTabSz="1219079" rtl="0" eaLnBrk="1" latinLnBrk="0" hangingPunct="1">
              <a:spcBef>
                <a:spcPct val="0"/>
              </a:spcBef>
              <a:buNone/>
              <a:defRPr sz="6000" kern="1200" baseline="0">
                <a:solidFill>
                  <a:schemeClr val="bg1"/>
                </a:solidFill>
                <a:latin typeface="+mn-lt"/>
                <a:ea typeface="+mj-ea"/>
                <a:cs typeface="+mj-cs"/>
              </a:defRPr>
            </a:lvl1pPr>
          </a:lstStyle>
          <a:p>
            <a:pPr>
              <a:spcBef>
                <a:spcPts val="800"/>
              </a:spcBef>
            </a:pPr>
            <a:r>
              <a:rPr lang="en-CA" sz="4000" b="1" dirty="0">
                <a:cs typeface="Calibri"/>
              </a:rPr>
              <a:t>Please ensure you are connected to the ”Classroom” network with password “ibm-cas-19”</a:t>
            </a:r>
          </a:p>
          <a:p>
            <a:pPr>
              <a:spcBef>
                <a:spcPts val="800"/>
              </a:spcBef>
            </a:pPr>
            <a:endParaRPr lang="en-US" sz="3600" dirty="0"/>
          </a:p>
          <a:p>
            <a:pPr>
              <a:spcBef>
                <a:spcPts val="800"/>
              </a:spcBef>
            </a:pPr>
            <a:r>
              <a:rPr lang="en-US" sz="3600" dirty="0"/>
              <a:t>Workshop Content - </a:t>
            </a:r>
            <a:r>
              <a:rPr lang="en-US" sz="3600" dirty="0">
                <a:hlinkClick r:id="rId3"/>
              </a:rPr>
              <a:t>https://github.com/cloud-coder/cascon-2019-kubernetes-apimanager/</a:t>
            </a:r>
            <a:endParaRPr lang="en-US" sz="3600" dirty="0"/>
          </a:p>
          <a:p>
            <a:endParaRPr lang="en-CA" sz="3999" b="1" dirty="0"/>
          </a:p>
        </p:txBody>
      </p:sp>
    </p:spTree>
    <p:extLst>
      <p:ext uri="{BB962C8B-B14F-4D97-AF65-F5344CB8AC3E}">
        <p14:creationId xmlns:p14="http://schemas.microsoft.com/office/powerpoint/2010/main" val="1132142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4BEFB47-F4EE-4345-A047-11E88D654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999" y="3236158"/>
            <a:ext cx="5623009" cy="28115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18280" y="3182157"/>
            <a:ext cx="6051868" cy="3414828"/>
          </a:xfrm>
        </p:spPr>
        <p:txBody>
          <a:bodyPr anchor="t"/>
          <a:lstStyle/>
          <a:p>
            <a:pPr marL="0" indent="0">
              <a:spcBef>
                <a:spcPts val="400"/>
              </a:spcBef>
              <a:buNone/>
            </a:pPr>
            <a:r>
              <a:rPr lang="en-CA" sz="2200" b="1" dirty="0">
                <a:cs typeface="Calibri"/>
              </a:rPr>
              <a:t>Why Use Containers:</a:t>
            </a:r>
          </a:p>
          <a:p>
            <a:pPr marL="457109" indent="-457109">
              <a:spcBef>
                <a:spcPts val="400"/>
              </a:spcBef>
            </a:pPr>
            <a:r>
              <a:rPr lang="en-CA" sz="2000" dirty="0">
                <a:cs typeface="Calibri"/>
              </a:rPr>
              <a:t>Ease of packaging a microservice and its dependencies such as runtime libraries</a:t>
            </a:r>
          </a:p>
          <a:p>
            <a:pPr marL="457109" indent="-457109">
              <a:spcBef>
                <a:spcPts val="400"/>
              </a:spcBef>
            </a:pPr>
            <a:r>
              <a:rPr lang="en-CA" sz="2000" dirty="0">
                <a:cs typeface="Calibri"/>
              </a:rPr>
              <a:t>Lower space and memory footprint and faster to boot time compared to VMs.</a:t>
            </a:r>
          </a:p>
          <a:p>
            <a:pPr marL="457109" indent="-457109">
              <a:spcBef>
                <a:spcPts val="400"/>
              </a:spcBef>
            </a:pPr>
            <a:r>
              <a:rPr lang="en-CA" sz="2000" dirty="0">
                <a:cs typeface="Calibri"/>
              </a:rPr>
              <a:t>Consistent environment across development lifecycle.</a:t>
            </a:r>
          </a:p>
          <a:p>
            <a:pPr marL="457109" indent="-457109">
              <a:spcBef>
                <a:spcPts val="400"/>
              </a:spcBef>
            </a:pPr>
            <a:r>
              <a:rPr lang="en-CA" sz="2000" dirty="0">
                <a:cs typeface="Calibri"/>
              </a:rPr>
              <a:t>Process level isolated runtime environment achieved via namespaces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Containers</a:t>
            </a:r>
          </a:p>
        </p:txBody>
      </p:sp>
      <p:sp>
        <p:nvSpPr>
          <p:cNvPr id="6" name="TextBox 5">
            <a:extLst>
              <a:ext uri="{FF2B5EF4-FFF2-40B4-BE49-F238E27FC236}">
                <a16:creationId xmlns:a16="http://schemas.microsoft.com/office/drawing/2014/main" id="{B37FBC84-5021-384B-A9A0-EDB623388C00}"/>
              </a:ext>
            </a:extLst>
          </p:cNvPr>
          <p:cNvSpPr txBox="1"/>
          <p:nvPr/>
        </p:nvSpPr>
        <p:spPr>
          <a:xfrm>
            <a:off x="518280" y="1452781"/>
            <a:ext cx="10715610" cy="1631216"/>
          </a:xfrm>
          <a:prstGeom prst="rect">
            <a:avLst/>
          </a:prstGeom>
          <a:noFill/>
        </p:spPr>
        <p:txBody>
          <a:bodyPr wrap="square" rtlCol="0" anchor="t">
            <a:spAutoFit/>
          </a:bodyPr>
          <a:lstStyle/>
          <a:p>
            <a:pPr marL="285693" indent="-285693">
              <a:buFont typeface="Arial" panose="020B0604020202020204" pitchFamily="34" charset="0"/>
              <a:buChar char="•"/>
            </a:pPr>
            <a:r>
              <a:rPr lang="en-US" sz="2000" dirty="0">
                <a:solidFill>
                  <a:schemeClr val="bg1"/>
                </a:solidFill>
              </a:rPr>
              <a:t>Containers are processes running in isolation.  It packages all code and dependencies so that applications run reliably between environments.</a:t>
            </a:r>
          </a:p>
          <a:p>
            <a:pPr marL="285693" indent="-285693">
              <a:buFont typeface="Arial" panose="020B0604020202020204" pitchFamily="34" charset="0"/>
              <a:buChar char="•"/>
            </a:pPr>
            <a:r>
              <a:rPr lang="en-US" sz="2000" dirty="0">
                <a:solidFill>
                  <a:schemeClr val="bg1"/>
                </a:solidFill>
              </a:rPr>
              <a:t>Containers include everything needed to run the processes within them, so there is no need to install additional dependencies directly on your host.</a:t>
            </a:r>
          </a:p>
          <a:p>
            <a:pPr marL="285693" indent="-285693">
              <a:buFont typeface="Arial" panose="020B0604020202020204" pitchFamily="34" charset="0"/>
              <a:buChar char="•"/>
            </a:pPr>
            <a:r>
              <a:rPr lang="en-US" sz="2000" dirty="0">
                <a:solidFill>
                  <a:schemeClr val="bg1"/>
                </a:solidFill>
                <a:cs typeface="Calibri"/>
              </a:rPr>
              <a:t>Docker is the most common container runtime </a:t>
            </a:r>
          </a:p>
        </p:txBody>
      </p:sp>
    </p:spTree>
    <p:extLst>
      <p:ext uri="{BB962C8B-B14F-4D97-AF65-F5344CB8AC3E}">
        <p14:creationId xmlns:p14="http://schemas.microsoft.com/office/powerpoint/2010/main" val="2402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732025" y="1457890"/>
            <a:ext cx="10909562" cy="4815097"/>
          </a:xfrm>
        </p:spPr>
        <p:txBody>
          <a:bodyPr anchor="t">
            <a:normAutofit lnSpcReduction="10000"/>
          </a:bodyPr>
          <a:lstStyle/>
          <a:p>
            <a:pPr marL="0" indent="0">
              <a:spcBef>
                <a:spcPts val="400"/>
              </a:spcBef>
              <a:buNone/>
            </a:pPr>
            <a:r>
              <a:rPr lang="en-CA" sz="2200" b="1" dirty="0">
                <a:cs typeface="Calibri"/>
              </a:rPr>
              <a:t>What is Docker?</a:t>
            </a:r>
          </a:p>
          <a:p>
            <a:pPr>
              <a:spcBef>
                <a:spcPts val="400"/>
              </a:spcBef>
            </a:pPr>
            <a:r>
              <a:rPr lang="en-US" sz="2000" dirty="0"/>
              <a:t>Tooling to build and manage containers</a:t>
            </a:r>
          </a:p>
          <a:p>
            <a:r>
              <a:rPr lang="en-US" sz="2000" dirty="0"/>
              <a:t>Docker creates and manages the lifecycle of containers</a:t>
            </a:r>
          </a:p>
          <a:p>
            <a:pPr lvl="1">
              <a:buFont typeface="Arial" panose="020B0604020202020204" pitchFamily="34" charset="0"/>
              <a:buChar char="•"/>
            </a:pPr>
            <a:r>
              <a:rPr lang="en-US" sz="2000" dirty="0"/>
              <a:t>Setup filesystem</a:t>
            </a:r>
          </a:p>
          <a:p>
            <a:pPr lvl="1">
              <a:buFont typeface="Arial" panose="020B0604020202020204" pitchFamily="34" charset="0"/>
              <a:buChar char="•"/>
            </a:pPr>
            <a:r>
              <a:rPr lang="en-US" sz="2000" dirty="0"/>
              <a:t>CRUD container</a:t>
            </a:r>
          </a:p>
          <a:p>
            <a:pPr lvl="2"/>
            <a:r>
              <a:rPr lang="en-US" sz="2000" dirty="0"/>
              <a:t>Setup networks</a:t>
            </a:r>
          </a:p>
          <a:p>
            <a:pPr lvl="2"/>
            <a:r>
              <a:rPr lang="en-US" sz="2000" dirty="0"/>
              <a:t>Setup volumes / mounts</a:t>
            </a:r>
          </a:p>
          <a:p>
            <a:pPr lvl="2"/>
            <a:r>
              <a:rPr lang="en-US" sz="2000" dirty="0"/>
              <a:t>Create: start new process telling OS to run it in isolation</a:t>
            </a:r>
          </a:p>
          <a:p>
            <a:pPr>
              <a:spcBef>
                <a:spcPts val="400"/>
              </a:spcBef>
            </a:pPr>
            <a:r>
              <a:rPr lang="en-CA" sz="2000" dirty="0">
                <a:cs typeface="Calibri"/>
              </a:rPr>
              <a:t>Docker Components:</a:t>
            </a:r>
          </a:p>
          <a:p>
            <a:pPr lvl="1">
              <a:spcBef>
                <a:spcPts val="400"/>
              </a:spcBef>
              <a:buFont typeface="Arial" panose="020B0604020202020204" pitchFamily="34" charset="0"/>
              <a:buChar char="•"/>
            </a:pPr>
            <a:r>
              <a:rPr lang="en-CA" sz="2000" dirty="0">
                <a:cs typeface="Calibri"/>
              </a:rPr>
              <a:t>Docker client and server: Docker CLI  and the Docker daemon process</a:t>
            </a:r>
          </a:p>
          <a:p>
            <a:pPr lvl="1">
              <a:spcBef>
                <a:spcPts val="400"/>
              </a:spcBef>
              <a:buFont typeface="Arial" panose="020B0604020202020204" pitchFamily="34" charset="0"/>
              <a:buChar char="•"/>
            </a:pPr>
            <a:r>
              <a:rPr lang="en-CA" sz="2000" dirty="0">
                <a:cs typeface="Calibri"/>
              </a:rPr>
              <a:t>Docker image: Defined by a Docker file and comprising of image layers that built on each other.</a:t>
            </a:r>
          </a:p>
          <a:p>
            <a:pPr marL="990402" lvl="1" indent="-380924">
              <a:spcBef>
                <a:spcPts val="400"/>
              </a:spcBef>
              <a:buFont typeface="Arial" panose="020B0604020202020204" pitchFamily="34" charset="0"/>
              <a:buChar char="•"/>
            </a:pPr>
            <a:r>
              <a:rPr lang="en-CA" sz="2000" dirty="0">
                <a:cs typeface="Calibri"/>
              </a:rPr>
              <a:t>Docker registry: A Docker image repository ex. Docker Hub, IBM Cloud Container Registry</a:t>
            </a:r>
          </a:p>
          <a:p>
            <a:pPr lvl="1">
              <a:spcBef>
                <a:spcPts val="400"/>
              </a:spcBef>
              <a:buFont typeface="Arial" panose="020B0604020202020204" pitchFamily="34" charset="0"/>
              <a:buChar char="•"/>
            </a:pPr>
            <a:r>
              <a:rPr lang="en-CA" sz="2000" dirty="0">
                <a:cs typeface="Calibri"/>
              </a:rPr>
              <a:t>Docker container: An executable package of an application and its dependencies.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822305"/>
            <a:ext cx="10515177" cy="662704"/>
          </a:xfrm>
        </p:spPr>
        <p:txBody>
          <a:bodyPr/>
          <a:lstStyle/>
          <a:p>
            <a:r>
              <a:rPr lang="en-CA" sz="3499" b="1" dirty="0"/>
              <a:t>Introduction to Docker</a:t>
            </a:r>
          </a:p>
        </p:txBody>
      </p:sp>
    </p:spTree>
    <p:extLst>
      <p:ext uri="{BB962C8B-B14F-4D97-AF65-F5344CB8AC3E}">
        <p14:creationId xmlns:p14="http://schemas.microsoft.com/office/powerpoint/2010/main" val="365734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5060774"/>
          </a:xfrm>
        </p:spPr>
        <p:txBody>
          <a:bodyPr anchor="t"/>
          <a:lstStyle/>
          <a:p>
            <a:pPr marL="0" indent="0">
              <a:spcBef>
                <a:spcPts val="400"/>
              </a:spcBef>
              <a:buNone/>
            </a:pPr>
            <a:r>
              <a:rPr lang="en-CA" sz="2200" b="1" dirty="0">
                <a:cs typeface="Calibri"/>
              </a:rPr>
              <a:t>What is Kubernetes (K8s/</a:t>
            </a:r>
            <a:r>
              <a:rPr lang="en-CA" sz="2200" b="1" dirty="0" err="1">
                <a:cs typeface="Calibri"/>
              </a:rPr>
              <a:t>Kube</a:t>
            </a:r>
            <a:r>
              <a:rPr lang="en-CA" sz="2200" b="1" dirty="0">
                <a:cs typeface="Calibri"/>
              </a:rPr>
              <a:t>)?</a:t>
            </a:r>
          </a:p>
          <a:p>
            <a:r>
              <a:rPr lang="en-US" sz="2000" dirty="0"/>
              <a:t>Container Orchestrator</a:t>
            </a:r>
          </a:p>
          <a:p>
            <a:pPr marL="819039" lvl="1" indent="-285693">
              <a:buFont typeface="Arial" panose="020B0604020202020204" pitchFamily="34" charset="0"/>
              <a:buChar char="•"/>
            </a:pPr>
            <a:r>
              <a:rPr lang="en-US" sz="2000" dirty="0"/>
              <a:t>Provision, manage, scale containerized applications within a cluster of Nodes</a:t>
            </a:r>
          </a:p>
          <a:p>
            <a:pPr marL="819039" lvl="1" indent="-285693">
              <a:buFont typeface="Arial" panose="020B0604020202020204" pitchFamily="34" charset="0"/>
              <a:buChar char="•"/>
            </a:pPr>
            <a:r>
              <a:rPr lang="en-US" sz="2000" dirty="0"/>
              <a:t>Manage the lifecycle of containerized applications</a:t>
            </a:r>
          </a:p>
          <a:p>
            <a:r>
              <a:rPr lang="en-US" sz="2000" dirty="0"/>
              <a:t>Manage infrastructure resources needed by applications</a:t>
            </a:r>
          </a:p>
          <a:p>
            <a:pPr lvl="1">
              <a:buFont typeface="Arial" panose="020B0604020202020204" pitchFamily="34" charset="0"/>
              <a:buChar char="•"/>
            </a:pPr>
            <a:r>
              <a:rPr lang="en-US" sz="2000" dirty="0"/>
              <a:t>Volumes</a:t>
            </a:r>
          </a:p>
          <a:p>
            <a:pPr lvl="1">
              <a:buFont typeface="Arial" panose="020B0604020202020204" pitchFamily="34" charset="0"/>
              <a:buChar char="•"/>
            </a:pPr>
            <a:r>
              <a:rPr lang="en-US" sz="2000" dirty="0"/>
              <a:t>Networks</a:t>
            </a:r>
          </a:p>
          <a:p>
            <a:pPr lvl="1">
              <a:buFont typeface="Arial" panose="020B0604020202020204" pitchFamily="34" charset="0"/>
              <a:buChar char="•"/>
            </a:pPr>
            <a:r>
              <a:rPr lang="en-US" sz="2000" dirty="0"/>
              <a:t>Secrets</a:t>
            </a:r>
          </a:p>
          <a:p>
            <a:r>
              <a:rPr lang="en-US" sz="2000" dirty="0"/>
              <a:t>Declarative model</a:t>
            </a:r>
          </a:p>
          <a:p>
            <a:pPr lvl="1">
              <a:buFont typeface="Arial" panose="020B0604020202020204" pitchFamily="34" charset="0"/>
              <a:buChar char="•"/>
            </a:pPr>
            <a:r>
              <a:rPr lang="en-US" sz="2000" dirty="0"/>
              <a:t>Provide the "desired state" and Kubernetes will make it happen</a:t>
            </a:r>
          </a:p>
          <a:p>
            <a:pPr marL="266593" lvl="1" indent="-342831">
              <a:buFont typeface="Arial" panose="020B0604020202020204" pitchFamily="34" charset="0"/>
              <a:buChar char="•"/>
            </a:pPr>
            <a:r>
              <a:rPr lang="en-US" sz="2000" dirty="0"/>
              <a:t>IBM Kubernetes Service (IKS) and IBM Cloud Container Registry (ICCR) are IBM packaged versions of Kubernetes and a Docker/OCI compliant container registry </a:t>
            </a:r>
          </a:p>
          <a:p>
            <a:pPr marL="457109" lvl="2" indent="0">
              <a:buNone/>
            </a:pPr>
            <a:endParaRPr lang="en-US" sz="2000" dirty="0"/>
          </a:p>
          <a:p>
            <a:pPr marL="0" indent="0">
              <a:spcBef>
                <a:spcPts val="400"/>
              </a:spcBef>
              <a:buNone/>
            </a:pPr>
            <a:endParaRPr lang="en-CA" sz="2200" b="1"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Kubernetes</a:t>
            </a:r>
          </a:p>
        </p:txBody>
      </p:sp>
    </p:spTree>
    <p:extLst>
      <p:ext uri="{BB962C8B-B14F-4D97-AF65-F5344CB8AC3E}">
        <p14:creationId xmlns:p14="http://schemas.microsoft.com/office/powerpoint/2010/main" val="277999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Architecture</a:t>
            </a:r>
          </a:p>
        </p:txBody>
      </p:sp>
      <p:sp>
        <p:nvSpPr>
          <p:cNvPr id="9" name="Content Placeholder 2">
            <a:extLst>
              <a:ext uri="{FF2B5EF4-FFF2-40B4-BE49-F238E27FC236}">
                <a16:creationId xmlns:a16="http://schemas.microsoft.com/office/drawing/2014/main" id="{463DA369-E885-254A-B035-13AB494F64BC}"/>
              </a:ext>
            </a:extLst>
          </p:cNvPr>
          <p:cNvSpPr>
            <a:spLocks noGrp="1"/>
          </p:cNvSpPr>
          <p:nvPr>
            <p:ph idx="4294967295"/>
          </p:nvPr>
        </p:nvSpPr>
        <p:spPr>
          <a:xfrm>
            <a:off x="670305" y="1538579"/>
            <a:ext cx="5581587" cy="4527098"/>
          </a:xfrm>
        </p:spPr>
        <p:txBody>
          <a:bodyPr anchor="t">
            <a:normAutofit fontScale="92500" lnSpcReduction="10000"/>
          </a:bodyPr>
          <a:lstStyle/>
          <a:p>
            <a:pPr>
              <a:spcBef>
                <a:spcPts val="400"/>
              </a:spcBef>
            </a:pPr>
            <a:r>
              <a:rPr lang="en-CA" sz="2000" dirty="0">
                <a:cs typeface="Calibri"/>
              </a:rPr>
              <a:t>At its core, Kubernetes is a database (</a:t>
            </a:r>
            <a:r>
              <a:rPr lang="en-CA" sz="2000" dirty="0" err="1">
                <a:cs typeface="Calibri"/>
              </a:rPr>
              <a:t>etcd</a:t>
            </a:r>
            <a:r>
              <a:rPr lang="en-CA" sz="2000" dirty="0">
                <a:cs typeface="Calibri"/>
              </a:rPr>
              <a:t>).</a:t>
            </a:r>
          </a:p>
          <a:p>
            <a:pPr>
              <a:spcBef>
                <a:spcPts val="400"/>
              </a:spcBef>
            </a:pPr>
            <a:endParaRPr lang="en-CA" sz="2000" dirty="0">
              <a:cs typeface="Calibri"/>
            </a:endParaRPr>
          </a:p>
          <a:p>
            <a:pPr>
              <a:spcBef>
                <a:spcPts val="400"/>
              </a:spcBef>
            </a:pPr>
            <a:r>
              <a:rPr lang="en-CA" sz="2000" dirty="0">
                <a:cs typeface="Calibri"/>
              </a:rPr>
              <a:t>The declarative model is stored in the data store as objects</a:t>
            </a:r>
          </a:p>
          <a:p>
            <a:pPr>
              <a:spcBef>
                <a:spcPts val="400"/>
              </a:spcBef>
            </a:pPr>
            <a:endParaRPr lang="en-CA" sz="2000" dirty="0">
              <a:cs typeface="Calibri"/>
            </a:endParaRPr>
          </a:p>
          <a:p>
            <a:pPr>
              <a:spcBef>
                <a:spcPts val="400"/>
              </a:spcBef>
            </a:pPr>
            <a:r>
              <a:rPr lang="en-CA" sz="2000" dirty="0">
                <a:cs typeface="Calibri"/>
              </a:rPr>
              <a:t>Watchers watch for changes to the DB and Controllers then react to the model and attempt to take action to achieve the desired state</a:t>
            </a:r>
          </a:p>
          <a:p>
            <a:pPr>
              <a:spcBef>
                <a:spcPts val="400"/>
              </a:spcBef>
            </a:pPr>
            <a:endParaRPr lang="en-CA" sz="2000" dirty="0">
              <a:cs typeface="Calibri"/>
            </a:endParaRPr>
          </a:p>
          <a:p>
            <a:pPr>
              <a:spcBef>
                <a:spcPts val="400"/>
              </a:spcBef>
            </a:pPr>
            <a:r>
              <a:rPr lang="en-CA" sz="2000" dirty="0">
                <a:cs typeface="Calibri"/>
              </a:rPr>
              <a:t>API server is a simple HTTP server handling CRUD operations on the DB.</a:t>
            </a:r>
          </a:p>
          <a:p>
            <a:pPr>
              <a:spcBef>
                <a:spcPts val="400"/>
              </a:spcBef>
            </a:pPr>
            <a:endParaRPr lang="en-CA" sz="2000" dirty="0">
              <a:cs typeface="Calibri"/>
            </a:endParaRPr>
          </a:p>
          <a:p>
            <a:pPr>
              <a:spcBef>
                <a:spcPts val="400"/>
              </a:spcBef>
            </a:pPr>
            <a:r>
              <a:rPr lang="en-CA" sz="2000" dirty="0">
                <a:cs typeface="Calibri"/>
              </a:rPr>
              <a:t>Controllers pick up a change and instantiate the actual Kubernetes declared resource</a:t>
            </a:r>
            <a:endParaRPr lang="en-US" sz="2000" dirty="0"/>
          </a:p>
          <a:p>
            <a:pPr marL="0" indent="0">
              <a:spcBef>
                <a:spcPts val="400"/>
              </a:spcBef>
              <a:buNone/>
            </a:pPr>
            <a:endParaRPr lang="en-CA" sz="2200" b="1" dirty="0">
              <a:cs typeface="Calibri"/>
            </a:endParaRPr>
          </a:p>
        </p:txBody>
      </p:sp>
      <p:pic>
        <p:nvPicPr>
          <p:cNvPr id="1026" name="Picture 2" descr="architecture diagram">
            <a:extLst>
              <a:ext uri="{FF2B5EF4-FFF2-40B4-BE49-F238E27FC236}">
                <a16:creationId xmlns:a16="http://schemas.microsoft.com/office/drawing/2014/main" id="{A6060C3D-FDEA-184E-AFFF-E0D5AED4B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279" y="2045139"/>
            <a:ext cx="5425695" cy="330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3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88026" y="1457890"/>
            <a:ext cx="11015949" cy="5060774"/>
          </a:xfrm>
        </p:spPr>
        <p:txBody>
          <a:bodyPr anchor="t">
            <a:normAutofit lnSpcReduction="10000"/>
          </a:bodyPr>
          <a:lstStyle/>
          <a:p>
            <a:pPr fontAlgn="base"/>
            <a:r>
              <a:rPr lang="en-US" sz="2000" dirty="0"/>
              <a:t>A Kubernetes app defines a collection of resources which are monitored and processed by the Controller. Here are some key resources</a:t>
            </a:r>
          </a:p>
          <a:p>
            <a:pPr lvl="1" fontAlgn="base">
              <a:buFont typeface="Arial" panose="020B0604020202020204" pitchFamily="34" charset="0"/>
              <a:buChar char="•"/>
            </a:pPr>
            <a:r>
              <a:rPr lang="en-US" sz="2000" b="1" dirty="0"/>
              <a:t>Config Maps</a:t>
            </a:r>
            <a:r>
              <a:rPr lang="en-US" sz="2000" dirty="0"/>
              <a:t> holds configuration data for pods to consume.</a:t>
            </a:r>
            <a:endParaRPr lang="en-US" sz="2000" b="1" dirty="0"/>
          </a:p>
          <a:p>
            <a:pPr lvl="1" fontAlgn="base">
              <a:buFont typeface="Arial" panose="020B0604020202020204" pitchFamily="34" charset="0"/>
              <a:buChar char="•"/>
            </a:pPr>
            <a:r>
              <a:rPr lang="en-US" sz="2000" b="1" dirty="0"/>
              <a:t>Deployments</a:t>
            </a:r>
            <a:r>
              <a:rPr lang="en-US" sz="2000" dirty="0"/>
              <a:t> defines a desired state of a deployment object</a:t>
            </a:r>
          </a:p>
          <a:p>
            <a:pPr lvl="1" fontAlgn="base">
              <a:buFont typeface="Arial" panose="020B0604020202020204" pitchFamily="34" charset="0"/>
              <a:buChar char="•"/>
            </a:pPr>
            <a:r>
              <a:rPr lang="en-US" sz="2000" b="1" dirty="0"/>
              <a:t>Endpoints</a:t>
            </a:r>
            <a:r>
              <a:rPr lang="en-US" sz="2000" dirty="0"/>
              <a:t> allows a inbound connections to reach the cluster services</a:t>
            </a:r>
          </a:p>
          <a:p>
            <a:pPr lvl="1" fontAlgn="base">
              <a:buFont typeface="Arial" panose="020B0604020202020204" pitchFamily="34" charset="0"/>
              <a:buChar char="•"/>
            </a:pPr>
            <a:r>
              <a:rPr lang="en-US" sz="2000" b="1" dirty="0"/>
              <a:t>Ingress</a:t>
            </a:r>
            <a:r>
              <a:rPr lang="en-US" sz="2000" dirty="0"/>
              <a:t> is a collection of rules that allow inbound connections to reach the cluster services</a:t>
            </a:r>
          </a:p>
          <a:p>
            <a:pPr lvl="1" fontAlgn="base">
              <a:buFont typeface="Arial" panose="020B0604020202020204" pitchFamily="34" charset="0"/>
              <a:buChar char="•"/>
            </a:pPr>
            <a:r>
              <a:rPr lang="en-US" sz="2000" b="1" dirty="0"/>
              <a:t>Node</a:t>
            </a:r>
            <a:r>
              <a:rPr lang="en-US" sz="2000" dirty="0"/>
              <a:t> is a worker machine in Kubernetes</a:t>
            </a:r>
          </a:p>
          <a:p>
            <a:pPr lvl="1" fontAlgn="base">
              <a:buFont typeface="Arial" panose="020B0604020202020204" pitchFamily="34" charset="0"/>
              <a:buChar char="•"/>
            </a:pPr>
            <a:r>
              <a:rPr lang="en-US" sz="2000" b="1" dirty="0"/>
              <a:t>Namespaces</a:t>
            </a:r>
            <a:r>
              <a:rPr lang="en-US" sz="2000" dirty="0"/>
              <a:t> are multiple virtual clusters backed by the same physical cluster</a:t>
            </a:r>
          </a:p>
          <a:p>
            <a:pPr lvl="1" fontAlgn="base">
              <a:buFont typeface="Arial" panose="020B0604020202020204" pitchFamily="34" charset="0"/>
              <a:buChar char="•"/>
            </a:pPr>
            <a:r>
              <a:rPr lang="en-US" sz="2000" b="1" dirty="0"/>
              <a:t>Pods</a:t>
            </a:r>
            <a:r>
              <a:rPr lang="en-US" sz="2000" dirty="0"/>
              <a:t> are the smallest deployable units of computing that can be created and managed in Kubernetes</a:t>
            </a:r>
          </a:p>
          <a:p>
            <a:pPr lvl="1" fontAlgn="base">
              <a:buFont typeface="Arial" panose="020B0604020202020204" pitchFamily="34" charset="0"/>
              <a:buChar char="•"/>
            </a:pPr>
            <a:r>
              <a:rPr lang="en-US" sz="2000" b="1" dirty="0"/>
              <a:t>Replica Sets</a:t>
            </a:r>
            <a:r>
              <a:rPr lang="en-US" sz="2000" dirty="0"/>
              <a:t> ensures that a specified number of pod replicas are running at any given time</a:t>
            </a:r>
          </a:p>
          <a:p>
            <a:pPr lvl="1" fontAlgn="base">
              <a:buFont typeface="Arial" panose="020B0604020202020204" pitchFamily="34" charset="0"/>
              <a:buChar char="•"/>
            </a:pPr>
            <a:r>
              <a:rPr lang="en-US" sz="2000" b="1" dirty="0"/>
              <a:t>Services</a:t>
            </a:r>
            <a:r>
              <a:rPr lang="en-US" sz="2000" dirty="0"/>
              <a:t>  is an abstraction which defines a logical set of Pods and a policy by which to access them - sometimes called a micro-service.</a:t>
            </a:r>
          </a:p>
          <a:p>
            <a:pPr marL="990402" lvl="1" indent="-380924" fontAlgn="base">
              <a:buFont typeface="Arial" panose="020B0604020202020204" pitchFamily="34" charset="0"/>
              <a:buChar char="•"/>
            </a:pPr>
            <a:r>
              <a:rPr lang="en-US" sz="2000" b="1" dirty="0"/>
              <a:t>Jobs</a:t>
            </a:r>
            <a:r>
              <a:rPr lang="en-US" sz="2000" dirty="0"/>
              <a:t> creates one or more pods and as they complete successfully the job is marked as completed.</a:t>
            </a:r>
            <a:endParaRPr lang="en-US"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Resources</a:t>
            </a:r>
          </a:p>
        </p:txBody>
      </p:sp>
    </p:spTree>
    <p:extLst>
      <p:ext uri="{BB962C8B-B14F-4D97-AF65-F5344CB8AC3E}">
        <p14:creationId xmlns:p14="http://schemas.microsoft.com/office/powerpoint/2010/main" val="141878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36D7E7-177C-8F41-BE61-D33C6B74DF9D}"/>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984911-E417-4B79-8B47-FF78936238A7}"/>
              </a:ext>
            </a:extLst>
          </p:cNvPr>
          <p:cNvSpPr>
            <a:spLocks noGrp="1"/>
          </p:cNvSpPr>
          <p:nvPr>
            <p:ph type="sldNum" sz="quarter" idx="12"/>
          </p:nvPr>
        </p:nvSpPr>
        <p:spPr>
          <a:xfrm>
            <a:off x="12763" y="6518664"/>
            <a:ext cx="2844656" cy="339336"/>
          </a:xfrm>
          <a:prstGeom prst="rect">
            <a:avLst/>
          </a:prstGeom>
        </p:spPr>
        <p:txBody>
          <a:bodyPr/>
          <a:lstStyle/>
          <a:p>
            <a:fld id="{E8BBD06A-759F-43F0-9FDD-30D8801384DF}" type="slidenum">
              <a:rPr lang="ru-RU" smtClean="0"/>
              <a:pPr/>
              <a:t>15</a:t>
            </a:fld>
            <a:endParaRPr lang="ru-RU" dirty="0"/>
          </a:p>
        </p:txBody>
      </p:sp>
      <p:pic>
        <p:nvPicPr>
          <p:cNvPr id="8" name="Content Placeholder 7">
            <a:extLst>
              <a:ext uri="{FF2B5EF4-FFF2-40B4-BE49-F238E27FC236}">
                <a16:creationId xmlns:a16="http://schemas.microsoft.com/office/drawing/2014/main" id="{7E71528F-C276-824A-963B-89683B84157C}"/>
              </a:ext>
            </a:extLst>
          </p:cNvPr>
          <p:cNvPicPr>
            <a:picLocks noGrp="1" noChangeAspect="1"/>
          </p:cNvPicPr>
          <p:nvPr>
            <p:ph idx="4294967295"/>
          </p:nvPr>
        </p:nvPicPr>
        <p:blipFill>
          <a:blip r:embed="rId3"/>
          <a:stretch>
            <a:fillRect/>
          </a:stretch>
        </p:blipFill>
        <p:spPr>
          <a:xfrm>
            <a:off x="192028" y="813642"/>
            <a:ext cx="4859977" cy="3930863"/>
          </a:xfrm>
          <a:prstGeom prst="rect">
            <a:avLst/>
          </a:prstGeom>
        </p:spPr>
      </p:pic>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solidFill>
                  <a:schemeClr val="tx1"/>
                </a:solidFill>
              </a:rPr>
              <a:t>Kubernetes Resources</a:t>
            </a:r>
          </a:p>
        </p:txBody>
      </p:sp>
      <p:pic>
        <p:nvPicPr>
          <p:cNvPr id="9" name="Picture 8">
            <a:extLst>
              <a:ext uri="{FF2B5EF4-FFF2-40B4-BE49-F238E27FC236}">
                <a16:creationId xmlns:a16="http://schemas.microsoft.com/office/drawing/2014/main" id="{02C7A83B-F47E-6944-8B6C-565AE0101AA5}"/>
              </a:ext>
            </a:extLst>
          </p:cNvPr>
          <p:cNvPicPr>
            <a:picLocks noChangeAspect="1"/>
          </p:cNvPicPr>
          <p:nvPr/>
        </p:nvPicPr>
        <p:blipFill>
          <a:blip r:embed="rId4"/>
          <a:stretch>
            <a:fillRect/>
          </a:stretch>
        </p:blipFill>
        <p:spPr>
          <a:xfrm>
            <a:off x="3540012" y="3195850"/>
            <a:ext cx="4267202" cy="3662151"/>
          </a:xfrm>
          <a:prstGeom prst="rect">
            <a:avLst/>
          </a:prstGeom>
        </p:spPr>
      </p:pic>
      <p:pic>
        <p:nvPicPr>
          <p:cNvPr id="11" name="Picture 10">
            <a:extLst>
              <a:ext uri="{FF2B5EF4-FFF2-40B4-BE49-F238E27FC236}">
                <a16:creationId xmlns:a16="http://schemas.microsoft.com/office/drawing/2014/main" id="{C179F900-4A3C-1649-9AC3-E995F4561632}"/>
              </a:ext>
            </a:extLst>
          </p:cNvPr>
          <p:cNvPicPr>
            <a:picLocks noChangeAspect="1"/>
          </p:cNvPicPr>
          <p:nvPr/>
        </p:nvPicPr>
        <p:blipFill>
          <a:blip r:embed="rId5"/>
          <a:stretch>
            <a:fillRect/>
          </a:stretch>
        </p:blipFill>
        <p:spPr>
          <a:xfrm>
            <a:off x="7801290" y="1455027"/>
            <a:ext cx="3913238" cy="4373189"/>
          </a:xfrm>
          <a:prstGeom prst="rect">
            <a:avLst/>
          </a:prstGeom>
        </p:spPr>
      </p:pic>
    </p:spTree>
    <p:extLst>
      <p:ext uri="{BB962C8B-B14F-4D97-AF65-F5344CB8AC3E}">
        <p14:creationId xmlns:p14="http://schemas.microsoft.com/office/powerpoint/2010/main" val="327523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US" sz="3499" b="1" dirty="0"/>
              <a:t>Kubernetes application deployment workflow</a:t>
            </a:r>
            <a:endParaRPr lang="en-CA" sz="3499" b="1" dirty="0"/>
          </a:p>
        </p:txBody>
      </p:sp>
      <p:pic>
        <p:nvPicPr>
          <p:cNvPr id="4098" name="Picture 2">
            <a:extLst>
              <a:ext uri="{FF2B5EF4-FFF2-40B4-BE49-F238E27FC236}">
                <a16:creationId xmlns:a16="http://schemas.microsoft.com/office/drawing/2014/main" id="{E1F98620-A26F-E248-9CB1-15C9E0B38B43}"/>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308022" y="1789411"/>
            <a:ext cx="9323957" cy="453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78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5257588" cy="3429641"/>
          </a:xfrm>
        </p:spPr>
        <p:txBody>
          <a:bodyPr anchor="t"/>
          <a:lstStyle/>
          <a:p>
            <a:endParaRPr lang="en-US" sz="2400" dirty="0"/>
          </a:p>
          <a:p>
            <a:r>
              <a:rPr lang="en-US" sz="2000" dirty="0"/>
              <a:t>Account, Provider and Cost microservice images</a:t>
            </a:r>
          </a:p>
          <a:p>
            <a:r>
              <a:rPr lang="en-US" sz="2000" dirty="0"/>
              <a:t>Predefined services for the lab which demonstrate the microservices architecture</a:t>
            </a:r>
          </a:p>
          <a:p>
            <a:endParaRPr lang="en-US" sz="2400" dirty="0"/>
          </a:p>
          <a:p>
            <a:pPr marL="1218956" lvl="2" indent="0">
              <a:spcBef>
                <a:spcPts val="400"/>
              </a:spcBef>
              <a:buNone/>
            </a:pPr>
            <a:endParaRPr lang="en-CA" dirty="0">
              <a:cs typeface="Calibri"/>
            </a:endParaRP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pic>
        <p:nvPicPr>
          <p:cNvPr id="3" name="Picture 2">
            <a:extLst>
              <a:ext uri="{FF2B5EF4-FFF2-40B4-BE49-F238E27FC236}">
                <a16:creationId xmlns:a16="http://schemas.microsoft.com/office/drawing/2014/main" id="{90471B63-7631-7A4C-819C-B3B3DFC485BF}"/>
              </a:ext>
            </a:extLst>
          </p:cNvPr>
          <p:cNvPicPr>
            <a:picLocks noChangeAspect="1"/>
          </p:cNvPicPr>
          <p:nvPr/>
        </p:nvPicPr>
        <p:blipFill>
          <a:blip r:embed="rId2"/>
          <a:stretch>
            <a:fillRect/>
          </a:stretch>
        </p:blipFill>
        <p:spPr>
          <a:xfrm>
            <a:off x="6096000" y="2741405"/>
            <a:ext cx="4895977" cy="3265195"/>
          </a:xfrm>
          <a:prstGeom prst="rect">
            <a:avLst/>
          </a:prstGeom>
        </p:spPr>
      </p:pic>
    </p:spTree>
    <p:extLst>
      <p:ext uri="{BB962C8B-B14F-4D97-AF65-F5344CB8AC3E}">
        <p14:creationId xmlns:p14="http://schemas.microsoft.com/office/powerpoint/2010/main" val="160065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10333565" cy="3429641"/>
          </a:xfrm>
        </p:spPr>
        <p:txBody>
          <a:bodyPr anchor="t"/>
          <a:lstStyle/>
          <a:p>
            <a:endParaRPr lang="en-US" sz="2400" dirty="0"/>
          </a:p>
          <a:p>
            <a:r>
              <a:rPr lang="en-US" sz="2000" dirty="0"/>
              <a:t>Create images for the Account, Provider and Cost services</a:t>
            </a:r>
          </a:p>
          <a:p>
            <a:r>
              <a:rPr lang="en-US" sz="2000" dirty="0"/>
              <a:t>Create containers and deploy them to the Kubernetes cluster using IBM Cloud</a:t>
            </a:r>
          </a:p>
          <a:p>
            <a:r>
              <a:rPr lang="en-US" sz="2000" dirty="0"/>
              <a:t>Expose the API outside of the cluster</a:t>
            </a:r>
          </a:p>
          <a:p>
            <a:r>
              <a:rPr lang="en-US" sz="2000" dirty="0"/>
              <a:t>Test the functionality of the API</a:t>
            </a:r>
          </a:p>
          <a:p>
            <a:endParaRPr lang="en-US" sz="2000" dirty="0">
              <a:cs typeface="Calibri"/>
            </a:endParaRPr>
          </a:p>
          <a:p>
            <a:pPr marL="0" indent="0">
              <a:buNone/>
            </a:pPr>
            <a:r>
              <a:rPr lang="en-CA" sz="2000" dirty="0">
                <a:cs typeface="Calibri"/>
              </a:rPr>
              <a:t>https://</a:t>
            </a:r>
            <a:r>
              <a:rPr lang="en-CA" sz="2000" dirty="0" err="1">
                <a:cs typeface="Calibri"/>
              </a:rPr>
              <a:t>github.com</a:t>
            </a:r>
            <a:r>
              <a:rPr lang="en-CA" sz="2000" dirty="0">
                <a:cs typeface="Calibri"/>
              </a:rPr>
              <a:t>/cloud-coder/cascon-2019-kubernetes-apimanager/tree/master/02-kubernetes-service-creation</a:t>
            </a: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spTree>
    <p:extLst>
      <p:ext uri="{BB962C8B-B14F-4D97-AF65-F5344CB8AC3E}">
        <p14:creationId xmlns:p14="http://schemas.microsoft.com/office/powerpoint/2010/main" val="292241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6217801" cy="2802169"/>
          </a:xfrm>
        </p:spPr>
        <p:txBody>
          <a:bodyPr anchor="t"/>
          <a:lstStyle/>
          <a:p>
            <a:pPr marL="457002" indent="-304739">
              <a:spcBef>
                <a:spcPts val="400"/>
              </a:spcBef>
            </a:pPr>
            <a:r>
              <a:rPr lang="en-CA" sz="2000" dirty="0"/>
              <a:t>Learn how to horizontally scale your microservice by adding replicas </a:t>
            </a:r>
          </a:p>
          <a:p>
            <a:pPr marL="990348" lvl="1" indent="-304739">
              <a:spcBef>
                <a:spcPts val="400"/>
              </a:spcBef>
              <a:buFont typeface="Arial" panose="020B0604020202020204" pitchFamily="34" charset="0"/>
              <a:buChar char="•"/>
            </a:pPr>
            <a:r>
              <a:rPr lang="en-CA" sz="2000" dirty="0"/>
              <a:t>Using a </a:t>
            </a:r>
            <a:r>
              <a:rPr lang="en-CA" sz="2000" dirty="0" err="1"/>
              <a:t>kubectl</a:t>
            </a:r>
            <a:r>
              <a:rPr lang="en-CA" sz="2000" dirty="0"/>
              <a:t> command</a:t>
            </a:r>
          </a:p>
          <a:p>
            <a:pPr marL="990348" lvl="1" indent="-304739">
              <a:spcBef>
                <a:spcPts val="400"/>
              </a:spcBef>
              <a:buFont typeface="Arial" panose="020B0604020202020204" pitchFamily="34" charset="0"/>
              <a:buChar char="•"/>
            </a:pPr>
            <a:r>
              <a:rPr lang="en-CA" sz="2000" dirty="0"/>
              <a:t>By modifying the deployment configuration</a:t>
            </a:r>
          </a:p>
          <a:p>
            <a:pPr marL="990348" lvl="1" indent="-304739">
              <a:spcBef>
                <a:spcPts val="400"/>
              </a:spcBef>
              <a:buFont typeface="Arial" panose="020B0604020202020204" pitchFamily="34" charset="0"/>
              <a:buChar char="•"/>
            </a:pPr>
            <a:r>
              <a:rPr lang="en-CA" sz="2000" dirty="0"/>
              <a:t>By modifying the deployment configuration via the Kubernetes Dashboard</a:t>
            </a:r>
          </a:p>
          <a:p>
            <a:pPr marL="457002" indent="-304739">
              <a:spcBef>
                <a:spcPts val="400"/>
              </a:spcBef>
            </a:pPr>
            <a:r>
              <a:rPr lang="en-CA" sz="2000" dirty="0">
                <a:cs typeface="Calibri"/>
              </a:rPr>
              <a:t>Validate that your microservices have been scaled</a:t>
            </a:r>
          </a:p>
          <a:p>
            <a:pPr marL="457002" indent="-304739">
              <a:spcBef>
                <a:spcPts val="400"/>
              </a:spcBef>
            </a:pPr>
            <a:endParaRPr lang="en-CA" sz="20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3 </a:t>
            </a:r>
            <a:br>
              <a:rPr lang="en-CA" sz="2699" b="1" i="1" dirty="0"/>
            </a:br>
            <a:br>
              <a:rPr lang="en-CA" sz="2699" b="1" i="1" dirty="0"/>
            </a:br>
            <a:r>
              <a:rPr lang="en-US" sz="2699" b="1" dirty="0"/>
              <a:t>Scaling Applications in Kubernetes </a:t>
            </a:r>
            <a:r>
              <a:rPr lang="en-CA" sz="2699" b="1" i="1" dirty="0"/>
              <a:t>(20-30 mins)</a:t>
            </a:r>
          </a:p>
        </p:txBody>
      </p:sp>
      <p:pic>
        <p:nvPicPr>
          <p:cNvPr id="3" name="Picture 2">
            <a:extLst>
              <a:ext uri="{FF2B5EF4-FFF2-40B4-BE49-F238E27FC236}">
                <a16:creationId xmlns:a16="http://schemas.microsoft.com/office/drawing/2014/main" id="{9D3DE423-8042-2245-8DDA-3A26CE47E61F}"/>
              </a:ext>
            </a:extLst>
          </p:cNvPr>
          <p:cNvPicPr>
            <a:picLocks noChangeAspect="1"/>
          </p:cNvPicPr>
          <p:nvPr/>
        </p:nvPicPr>
        <p:blipFill>
          <a:blip r:embed="rId2"/>
          <a:stretch>
            <a:fillRect/>
          </a:stretch>
        </p:blipFill>
        <p:spPr>
          <a:xfrm>
            <a:off x="6786978" y="2390793"/>
            <a:ext cx="4571979" cy="3097890"/>
          </a:xfrm>
          <a:prstGeom prst="rect">
            <a:avLst/>
          </a:prstGeom>
        </p:spPr>
      </p:pic>
      <p:sp>
        <p:nvSpPr>
          <p:cNvPr id="5" name="TextBox 4">
            <a:extLst>
              <a:ext uri="{FF2B5EF4-FFF2-40B4-BE49-F238E27FC236}">
                <a16:creationId xmlns:a16="http://schemas.microsoft.com/office/drawing/2014/main" id="{0895F802-2538-5A48-90BB-277B091D6DF2}"/>
              </a:ext>
            </a:extLst>
          </p:cNvPr>
          <p:cNvSpPr txBox="1"/>
          <p:nvPr/>
        </p:nvSpPr>
        <p:spPr>
          <a:xfrm>
            <a:off x="660025" y="5733860"/>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/cloud-coder/cascon-2019-kubernetes-apimanager/tree/master/03-scaling-in-kubernetes</a:t>
            </a:r>
          </a:p>
        </p:txBody>
      </p:sp>
    </p:spTree>
    <p:extLst>
      <p:ext uri="{BB962C8B-B14F-4D97-AF65-F5344CB8AC3E}">
        <p14:creationId xmlns:p14="http://schemas.microsoft.com/office/powerpoint/2010/main" val="283375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696025" y="608410"/>
            <a:ext cx="10515177" cy="662704"/>
          </a:xfrm>
        </p:spPr>
        <p:txBody>
          <a:bodyPr/>
          <a:lstStyle/>
          <a:p>
            <a:r>
              <a:rPr lang="en-CA" sz="3499" b="1" dirty="0"/>
              <a:t>Meet the Team</a:t>
            </a:r>
          </a:p>
        </p:txBody>
      </p:sp>
      <p:pic>
        <p:nvPicPr>
          <p:cNvPr id="28" name="Picture 27">
            <a:extLst>
              <a:ext uri="{FF2B5EF4-FFF2-40B4-BE49-F238E27FC236}">
                <a16:creationId xmlns:a16="http://schemas.microsoft.com/office/drawing/2014/main" id="{7508F92D-9BBA-5249-A47C-542926539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191" y="1413009"/>
            <a:ext cx="1200461" cy="1200461"/>
          </a:xfrm>
          <a:prstGeom prst="rect">
            <a:avLst/>
          </a:prstGeom>
        </p:spPr>
      </p:pic>
      <p:pic>
        <p:nvPicPr>
          <p:cNvPr id="30" name="Picture 29">
            <a:extLst>
              <a:ext uri="{FF2B5EF4-FFF2-40B4-BE49-F238E27FC236}">
                <a16:creationId xmlns:a16="http://schemas.microsoft.com/office/drawing/2014/main" id="{060A9E95-DA80-C446-8F98-B08D1771C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437" y="1413009"/>
            <a:ext cx="1200461" cy="1200461"/>
          </a:xfrm>
          <a:prstGeom prst="rect">
            <a:avLst/>
          </a:prstGeom>
        </p:spPr>
      </p:pic>
      <p:sp>
        <p:nvSpPr>
          <p:cNvPr id="32" name="TextBox 31">
            <a:extLst>
              <a:ext uri="{FF2B5EF4-FFF2-40B4-BE49-F238E27FC236}">
                <a16:creationId xmlns:a16="http://schemas.microsoft.com/office/drawing/2014/main" id="{8BA0AC13-7F56-4B49-9703-7E69ECB3443E}"/>
              </a:ext>
            </a:extLst>
          </p:cNvPr>
          <p:cNvSpPr txBox="1"/>
          <p:nvPr/>
        </p:nvSpPr>
        <p:spPr>
          <a:xfrm>
            <a:off x="1434387" y="2772827"/>
            <a:ext cx="882091"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V</a:t>
            </a:r>
            <a:r>
              <a:rPr lang="en-US" sz="1600" dirty="0">
                <a:solidFill>
                  <a:schemeClr val="bg1"/>
                </a:solidFill>
                <a:ea typeface="Bangla MN" charset="0"/>
                <a:cs typeface="Bangla MN" charset="0"/>
              </a:rPr>
              <a:t>ince Yuen</a:t>
            </a:r>
          </a:p>
        </p:txBody>
      </p:sp>
      <p:sp>
        <p:nvSpPr>
          <p:cNvPr id="33" name="TextBox 32">
            <a:extLst>
              <a:ext uri="{FF2B5EF4-FFF2-40B4-BE49-F238E27FC236}">
                <a16:creationId xmlns:a16="http://schemas.microsoft.com/office/drawing/2014/main" id="{5BBF62CF-AC7C-FA46-B3BF-D9D8C64432A8}"/>
              </a:ext>
            </a:extLst>
          </p:cNvPr>
          <p:cNvSpPr txBox="1"/>
          <p:nvPr/>
        </p:nvSpPr>
        <p:spPr>
          <a:xfrm>
            <a:off x="3323236" y="5433089"/>
            <a:ext cx="771494"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J</a:t>
            </a:r>
            <a:r>
              <a:rPr lang="en-US" sz="1600" dirty="0">
                <a:solidFill>
                  <a:schemeClr val="bg1"/>
                </a:solidFill>
                <a:ea typeface="Bangla MN" charset="0"/>
                <a:cs typeface="Bangla MN" charset="0"/>
              </a:rPr>
              <a:t>ason </a:t>
            </a:r>
          </a:p>
          <a:p>
            <a:pPr algn="ctr"/>
            <a:r>
              <a:rPr lang="en-US" sz="1600" dirty="0">
                <a:solidFill>
                  <a:schemeClr val="bg1"/>
                </a:solidFill>
                <a:ea typeface="Bangla MN" charset="0"/>
                <a:cs typeface="Bangla MN" charset="0"/>
              </a:rPr>
              <a:t>Mah</a:t>
            </a:r>
          </a:p>
        </p:txBody>
      </p:sp>
      <p:sp>
        <p:nvSpPr>
          <p:cNvPr id="34" name="TextBox 33">
            <a:extLst>
              <a:ext uri="{FF2B5EF4-FFF2-40B4-BE49-F238E27FC236}">
                <a16:creationId xmlns:a16="http://schemas.microsoft.com/office/drawing/2014/main" id="{CA29BDC7-2D99-9E4D-9450-21719DF47FB8}"/>
              </a:ext>
            </a:extLst>
          </p:cNvPr>
          <p:cNvSpPr txBox="1"/>
          <p:nvPr/>
        </p:nvSpPr>
        <p:spPr>
          <a:xfrm>
            <a:off x="5008436" y="2694438"/>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E</a:t>
            </a:r>
            <a:r>
              <a:rPr lang="en-US" sz="1600" dirty="0">
                <a:solidFill>
                  <a:schemeClr val="bg1"/>
                </a:solidFill>
                <a:ea typeface="Bangla MN" charset="0"/>
                <a:cs typeface="Bangla MN" charset="0"/>
              </a:rPr>
              <a:t>ric </a:t>
            </a:r>
          </a:p>
          <a:p>
            <a:pPr algn="ctr"/>
            <a:r>
              <a:rPr lang="en-US" sz="1600" dirty="0">
                <a:solidFill>
                  <a:schemeClr val="bg1"/>
                </a:solidFill>
                <a:ea typeface="Bangla MN" charset="0"/>
                <a:cs typeface="Bangla MN" charset="0"/>
              </a:rPr>
              <a:t>Charpentier</a:t>
            </a:r>
          </a:p>
        </p:txBody>
      </p:sp>
      <p:sp>
        <p:nvSpPr>
          <p:cNvPr id="37" name="TextBox 36">
            <a:extLst>
              <a:ext uri="{FF2B5EF4-FFF2-40B4-BE49-F238E27FC236}">
                <a16:creationId xmlns:a16="http://schemas.microsoft.com/office/drawing/2014/main" id="{CE60964E-1066-B54D-9CED-CBE730DF12F2}"/>
              </a:ext>
            </a:extLst>
          </p:cNvPr>
          <p:cNvSpPr txBox="1"/>
          <p:nvPr/>
        </p:nvSpPr>
        <p:spPr>
          <a:xfrm>
            <a:off x="1153683" y="3202287"/>
            <a:ext cx="1300182" cy="1292662"/>
          </a:xfrm>
          <a:prstGeom prst="rect">
            <a:avLst/>
          </a:prstGeom>
          <a:noFill/>
        </p:spPr>
        <p:txBody>
          <a:bodyPr wrap="square" rtlCol="0">
            <a:spAutoFit/>
          </a:bodyPr>
          <a:lstStyle/>
          <a:p>
            <a:pPr algn="ctr"/>
            <a:endParaRPr lang="en-US" sz="800" dirty="0">
              <a:solidFill>
                <a:schemeClr val="bg1"/>
              </a:solidFill>
              <a:latin typeface="Bangla MN" charset="0"/>
              <a:ea typeface="Bangla MN" charset="0"/>
              <a:cs typeface="Bangla MN" charset="0"/>
            </a:endParaRPr>
          </a:p>
          <a:p>
            <a:pPr algn="ctr"/>
            <a:r>
              <a:rPr lang="en-US" sz="1000" dirty="0">
                <a:solidFill>
                  <a:schemeClr val="bg1"/>
                </a:solidFill>
                <a:ea typeface="Bangla MN" charset="0"/>
                <a:cs typeface="Bangla MN" charset="0"/>
              </a:rPr>
              <a:t>Application Consultant, Project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57" name="TextBox 56">
            <a:extLst>
              <a:ext uri="{FF2B5EF4-FFF2-40B4-BE49-F238E27FC236}">
                <a16:creationId xmlns:a16="http://schemas.microsoft.com/office/drawing/2014/main" id="{DE866C60-6FD6-454E-99A0-09810AEAFF66}"/>
              </a:ext>
            </a:extLst>
          </p:cNvPr>
          <p:cNvSpPr txBox="1"/>
          <p:nvPr/>
        </p:nvSpPr>
        <p:spPr>
          <a:xfrm>
            <a:off x="3059364" y="2541994"/>
            <a:ext cx="1300182" cy="1631216"/>
          </a:xfrm>
          <a:prstGeom prst="rect">
            <a:avLst/>
          </a:prstGeom>
          <a:noFill/>
        </p:spPr>
        <p:txBody>
          <a:bodyPr wrap="square" rtlCol="0">
            <a:spAutoFit/>
          </a:bodyPr>
          <a:lstStyle/>
          <a:p>
            <a:pPr algn="ctr"/>
            <a:r>
              <a:rPr lang="en-US" sz="1000" dirty="0">
                <a:solidFill>
                  <a:schemeClr val="bg1"/>
                </a:solidFill>
                <a:ea typeface="Bangla MN" charset="0"/>
                <a:cs typeface="Bangla MN" charset="0"/>
              </a:rPr>
              <a:t>Application Consultant, Senior IT Specialist,</a:t>
            </a:r>
          </a:p>
          <a:p>
            <a:pPr algn="ctr"/>
            <a:r>
              <a:rPr lang="en-US" sz="1000" dirty="0">
                <a:solidFill>
                  <a:schemeClr val="bg1"/>
                </a:solidFill>
                <a:ea typeface="Bangla MN" charset="0"/>
                <a:cs typeface="Bangla MN" charset="0"/>
              </a:rPr>
              <a:t>Certified Kubernetes Application Developer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a:t>
            </a:r>
          </a:p>
          <a:p>
            <a:pPr algn="ctr"/>
            <a:r>
              <a:rPr lang="en-US" sz="1000" dirty="0">
                <a:solidFill>
                  <a:schemeClr val="bg1"/>
                </a:solidFill>
                <a:ea typeface="Bangla MN" charset="0"/>
                <a:cs typeface="Bangla MN" charset="0"/>
              </a:rPr>
              <a:t> Markham, Canada</a:t>
            </a:r>
          </a:p>
        </p:txBody>
      </p:sp>
      <p:sp>
        <p:nvSpPr>
          <p:cNvPr id="60" name="TextBox 59">
            <a:extLst>
              <a:ext uri="{FF2B5EF4-FFF2-40B4-BE49-F238E27FC236}">
                <a16:creationId xmlns:a16="http://schemas.microsoft.com/office/drawing/2014/main" id="{91B60120-F82B-484C-9D97-E697E81E2E48}"/>
              </a:ext>
            </a:extLst>
          </p:cNvPr>
          <p:cNvSpPr txBox="1"/>
          <p:nvPr/>
        </p:nvSpPr>
        <p:spPr>
          <a:xfrm>
            <a:off x="7611317" y="5433089"/>
            <a:ext cx="1005542"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N</a:t>
            </a:r>
            <a:r>
              <a:rPr lang="en-US" sz="1600" dirty="0">
                <a:solidFill>
                  <a:schemeClr val="bg1"/>
                </a:solidFill>
                <a:ea typeface="Bangla MN" charset="0"/>
                <a:cs typeface="Bangla MN" charset="0"/>
              </a:rPr>
              <a:t>eil </a:t>
            </a:r>
          </a:p>
          <a:p>
            <a:pPr algn="ctr"/>
            <a:r>
              <a:rPr lang="en-US" sz="1600" dirty="0">
                <a:solidFill>
                  <a:schemeClr val="bg1"/>
                </a:solidFill>
                <a:ea typeface="Bangla MN" charset="0"/>
                <a:cs typeface="Bangla MN" charset="0"/>
              </a:rPr>
              <a:t>Delima</a:t>
            </a:r>
          </a:p>
        </p:txBody>
      </p:sp>
      <p:sp>
        <p:nvSpPr>
          <p:cNvPr id="63" name="TextBox 62">
            <a:extLst>
              <a:ext uri="{FF2B5EF4-FFF2-40B4-BE49-F238E27FC236}">
                <a16:creationId xmlns:a16="http://schemas.microsoft.com/office/drawing/2014/main" id="{1F492997-FD32-0B49-8B36-89BC5700A0B1}"/>
              </a:ext>
            </a:extLst>
          </p:cNvPr>
          <p:cNvSpPr txBox="1"/>
          <p:nvPr/>
        </p:nvSpPr>
        <p:spPr>
          <a:xfrm>
            <a:off x="9329318" y="2741986"/>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D</a:t>
            </a:r>
            <a:r>
              <a:rPr lang="en-US" sz="1600" dirty="0">
                <a:solidFill>
                  <a:schemeClr val="bg1"/>
                </a:solidFill>
                <a:ea typeface="Bangla MN" charset="0"/>
                <a:cs typeface="Bangla MN" charset="0"/>
              </a:rPr>
              <a:t>arren </a:t>
            </a:r>
          </a:p>
          <a:p>
            <a:pPr algn="ctr"/>
            <a:r>
              <a:rPr lang="en-US" sz="1600" dirty="0">
                <a:solidFill>
                  <a:schemeClr val="bg1"/>
                </a:solidFill>
                <a:ea typeface="Bangla MN" charset="0"/>
                <a:cs typeface="Bangla MN" charset="0"/>
              </a:rPr>
              <a:t>Pape</a:t>
            </a:r>
          </a:p>
        </p:txBody>
      </p:sp>
      <p:sp>
        <p:nvSpPr>
          <p:cNvPr id="68" name="TextBox 67">
            <a:extLst>
              <a:ext uri="{FF2B5EF4-FFF2-40B4-BE49-F238E27FC236}">
                <a16:creationId xmlns:a16="http://schemas.microsoft.com/office/drawing/2014/main" id="{8BFB39D4-E533-814E-9CD4-F64049CDEE08}"/>
              </a:ext>
            </a:extLst>
          </p:cNvPr>
          <p:cNvSpPr txBox="1"/>
          <p:nvPr/>
        </p:nvSpPr>
        <p:spPr>
          <a:xfrm>
            <a:off x="9495966" y="3377359"/>
            <a:ext cx="1571421"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Certified Senior IT Specialist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70" name="TextBox 69">
            <a:extLst>
              <a:ext uri="{FF2B5EF4-FFF2-40B4-BE49-F238E27FC236}">
                <a16:creationId xmlns:a16="http://schemas.microsoft.com/office/drawing/2014/main" id="{895C2741-1C10-7642-81CB-D53DB356ECBC}"/>
              </a:ext>
            </a:extLst>
          </p:cNvPr>
          <p:cNvSpPr txBox="1"/>
          <p:nvPr/>
        </p:nvSpPr>
        <p:spPr>
          <a:xfrm>
            <a:off x="7199585" y="3429000"/>
            <a:ext cx="1754503"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Offering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Developer &amp; Coder Program</a:t>
            </a:r>
          </a:p>
          <a:p>
            <a:pPr algn="ctr"/>
            <a:r>
              <a:rPr lang="en-US" sz="1000" dirty="0">
                <a:solidFill>
                  <a:schemeClr val="bg1"/>
                </a:solidFill>
                <a:ea typeface="Bangla MN" charset="0"/>
                <a:cs typeface="Bangla MN" charset="0"/>
              </a:rPr>
              <a:t> Markham, Canada</a:t>
            </a:r>
          </a:p>
        </p:txBody>
      </p:sp>
      <p:sp>
        <p:nvSpPr>
          <p:cNvPr id="71" name="TextBox 70">
            <a:extLst>
              <a:ext uri="{FF2B5EF4-FFF2-40B4-BE49-F238E27FC236}">
                <a16:creationId xmlns:a16="http://schemas.microsoft.com/office/drawing/2014/main" id="{55A525CB-832A-5142-8ED5-D4AB0E6B67AA}"/>
              </a:ext>
            </a:extLst>
          </p:cNvPr>
          <p:cNvSpPr txBox="1"/>
          <p:nvPr/>
        </p:nvSpPr>
        <p:spPr>
          <a:xfrm>
            <a:off x="5280576" y="3269904"/>
            <a:ext cx="1300182" cy="1169551"/>
          </a:xfrm>
          <a:prstGeom prst="rect">
            <a:avLst/>
          </a:prstGeom>
          <a:noFill/>
        </p:spPr>
        <p:txBody>
          <a:bodyPr wrap="square" rtlCol="0">
            <a:spAutoFit/>
          </a:bodyPr>
          <a:lstStyle/>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Senior Managing Consultant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pic>
        <p:nvPicPr>
          <p:cNvPr id="3" name="Picture 2">
            <a:extLst>
              <a:ext uri="{FF2B5EF4-FFF2-40B4-BE49-F238E27FC236}">
                <a16:creationId xmlns:a16="http://schemas.microsoft.com/office/drawing/2014/main" id="{7199488B-3E71-A54B-8EDF-545957AEAEF4}"/>
              </a:ext>
            </a:extLst>
          </p:cNvPr>
          <p:cNvPicPr>
            <a:picLocks noChangeAspect="1"/>
          </p:cNvPicPr>
          <p:nvPr/>
        </p:nvPicPr>
        <p:blipFill>
          <a:blip r:embed="rId5"/>
          <a:stretch>
            <a:fillRect/>
          </a:stretch>
        </p:blipFill>
        <p:spPr>
          <a:xfrm>
            <a:off x="3074056" y="4191165"/>
            <a:ext cx="1269853" cy="1269853"/>
          </a:xfrm>
          <a:prstGeom prst="rect">
            <a:avLst/>
          </a:prstGeom>
        </p:spPr>
      </p:pic>
      <p:pic>
        <p:nvPicPr>
          <p:cNvPr id="5" name="Picture 4">
            <a:extLst>
              <a:ext uri="{FF2B5EF4-FFF2-40B4-BE49-F238E27FC236}">
                <a16:creationId xmlns:a16="http://schemas.microsoft.com/office/drawing/2014/main" id="{F324A691-9B43-2141-909D-C3E0EC801ABD}"/>
              </a:ext>
            </a:extLst>
          </p:cNvPr>
          <p:cNvPicPr>
            <a:picLocks noChangeAspect="1"/>
          </p:cNvPicPr>
          <p:nvPr/>
        </p:nvPicPr>
        <p:blipFill>
          <a:blip r:embed="rId6"/>
          <a:stretch>
            <a:fillRect/>
          </a:stretch>
        </p:blipFill>
        <p:spPr>
          <a:xfrm>
            <a:off x="9696361" y="1343617"/>
            <a:ext cx="1269853" cy="1269853"/>
          </a:xfrm>
          <a:prstGeom prst="rect">
            <a:avLst/>
          </a:prstGeom>
        </p:spPr>
      </p:pic>
      <p:pic>
        <p:nvPicPr>
          <p:cNvPr id="6" name="Picture 5">
            <a:extLst>
              <a:ext uri="{FF2B5EF4-FFF2-40B4-BE49-F238E27FC236}">
                <a16:creationId xmlns:a16="http://schemas.microsoft.com/office/drawing/2014/main" id="{0E7F2E2D-A577-604F-A4CC-71ED3DA3A389}"/>
              </a:ext>
            </a:extLst>
          </p:cNvPr>
          <p:cNvPicPr>
            <a:picLocks noChangeAspect="1"/>
          </p:cNvPicPr>
          <p:nvPr/>
        </p:nvPicPr>
        <p:blipFill>
          <a:blip r:embed="rId7"/>
          <a:stretch>
            <a:fillRect/>
          </a:stretch>
        </p:blipFill>
        <p:spPr>
          <a:xfrm>
            <a:off x="7479162" y="4244514"/>
            <a:ext cx="1269853" cy="1269853"/>
          </a:xfrm>
          <a:prstGeom prst="rect">
            <a:avLst/>
          </a:prstGeom>
        </p:spPr>
      </p:pic>
    </p:spTree>
    <p:extLst>
      <p:ext uri="{BB962C8B-B14F-4D97-AF65-F5344CB8AC3E}">
        <p14:creationId xmlns:p14="http://schemas.microsoft.com/office/powerpoint/2010/main" val="189758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10515177" cy="2802169"/>
          </a:xfrm>
        </p:spPr>
        <p:txBody>
          <a:bodyPr anchor="t">
            <a:normAutofit fontScale="92500" lnSpcReduction="20000"/>
          </a:bodyPr>
          <a:lstStyle/>
          <a:p>
            <a:pPr marL="0" indent="0">
              <a:buNone/>
            </a:pPr>
            <a:r>
              <a:rPr lang="en-CA" sz="2200" dirty="0"/>
              <a:t>IBM API Management can be accessed at https://</a:t>
            </a:r>
            <a:r>
              <a:rPr lang="en-CA" sz="2200" dirty="0" err="1"/>
              <a:t>cloud.ibm.com</a:t>
            </a:r>
            <a:r>
              <a:rPr lang="en-CA" sz="2200" dirty="0"/>
              <a:t>/</a:t>
            </a:r>
            <a:r>
              <a:rPr lang="en-CA" sz="2200" dirty="0" err="1"/>
              <a:t>apis</a:t>
            </a:r>
            <a:r>
              <a:rPr lang="en-CA" sz="2200" dirty="0"/>
              <a:t>/overview</a:t>
            </a:r>
            <a:br>
              <a:rPr lang="en-CA" sz="2200" dirty="0"/>
            </a:br>
            <a:endParaRPr lang="en-CA" sz="2200" dirty="0"/>
          </a:p>
          <a:p>
            <a:pPr marL="0" indent="0">
              <a:buNone/>
            </a:pPr>
            <a:r>
              <a:rPr lang="en-CA" sz="2200" dirty="0"/>
              <a:t>Two tiered approach to API Management (Full API Connect and Lite API Management)</a:t>
            </a:r>
          </a:p>
          <a:p>
            <a:pPr marL="0" indent="0">
              <a:buNone/>
            </a:pPr>
            <a:endParaRPr lang="en-CA" sz="2200" dirty="0"/>
          </a:p>
          <a:p>
            <a:pPr marL="0" indent="0">
              <a:buNone/>
            </a:pPr>
            <a:r>
              <a:rPr lang="en-CA" sz="2200" dirty="0"/>
              <a:t>IBM API Management integrated into IBM Cloud allows you to:</a:t>
            </a:r>
          </a:p>
          <a:p>
            <a:r>
              <a:rPr lang="en-CA" sz="2200" dirty="0"/>
              <a:t>Create, manage, and monitor your APIs using a simple interface</a:t>
            </a:r>
          </a:p>
          <a:p>
            <a:r>
              <a:rPr lang="en-CA" sz="2200" dirty="0"/>
              <a:t>Limit access only to clients who are allowed</a:t>
            </a:r>
          </a:p>
          <a:p>
            <a:r>
              <a:rPr lang="en-CA" sz="2200" dirty="0"/>
              <a:t>Control usage by limiting usage to specific rates</a:t>
            </a:r>
          </a:p>
          <a:p>
            <a:r>
              <a:rPr lang="en-CA" sz="2200" dirty="0"/>
              <a:t>Supports limited number of API Keys (Lite version)</a:t>
            </a:r>
            <a:endParaRPr lang="en-CA" sz="22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2699" b="1" i="1" dirty="0"/>
            </a:br>
            <a:br>
              <a:rPr lang="en-CA" sz="2699" b="1" i="1" dirty="0"/>
            </a:br>
            <a:r>
              <a:rPr lang="en-US" sz="2699" b="1" dirty="0"/>
              <a:t>API Management</a:t>
            </a:r>
            <a:endParaRPr lang="en-CA" sz="2699" b="1" i="1" dirty="0"/>
          </a:p>
        </p:txBody>
      </p:sp>
    </p:spTree>
    <p:extLst>
      <p:ext uri="{BB962C8B-B14F-4D97-AF65-F5344CB8AC3E}">
        <p14:creationId xmlns:p14="http://schemas.microsoft.com/office/powerpoint/2010/main" val="100315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798619"/>
            <a:ext cx="5257588" cy="2283464"/>
          </a:xfrm>
        </p:spPr>
        <p:txBody>
          <a:bodyPr anchor="t"/>
          <a:lstStyle/>
          <a:p>
            <a:r>
              <a:rPr lang="en-US" sz="2000" dirty="0"/>
              <a:t>Add endpoints in IBM Cloud API Management for services deployed in Kubernetes</a:t>
            </a:r>
          </a:p>
          <a:p>
            <a:r>
              <a:rPr lang="en-US" sz="2000" dirty="0"/>
              <a:t>Add security to services using API keys</a:t>
            </a:r>
          </a:p>
          <a:p>
            <a:r>
              <a:rPr lang="en-US" sz="2000" dirty="0"/>
              <a:t>Rate limiting for an API</a:t>
            </a: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3499" b="1" dirty="0"/>
            </a:br>
            <a:r>
              <a:rPr lang="en-CA" sz="2699" b="1" i="1" dirty="0"/>
              <a:t> </a:t>
            </a:r>
            <a:br>
              <a:rPr lang="en-CA" sz="2699" b="1" i="1" dirty="0"/>
            </a:br>
            <a:r>
              <a:rPr lang="en-CA" sz="2699" b="1" i="1" dirty="0"/>
              <a:t> </a:t>
            </a:r>
            <a:r>
              <a:rPr lang="en-US" sz="2699" b="1" dirty="0"/>
              <a:t>API Management </a:t>
            </a:r>
            <a:r>
              <a:rPr lang="en-CA" sz="2699" b="1" i="1" dirty="0"/>
              <a:t>(45 mins)</a:t>
            </a:r>
          </a:p>
        </p:txBody>
      </p:sp>
      <p:pic>
        <p:nvPicPr>
          <p:cNvPr id="3" name="Picture 2">
            <a:extLst>
              <a:ext uri="{FF2B5EF4-FFF2-40B4-BE49-F238E27FC236}">
                <a16:creationId xmlns:a16="http://schemas.microsoft.com/office/drawing/2014/main" id="{14B06D45-F542-CB45-9F93-1102BBC51FD3}"/>
              </a:ext>
            </a:extLst>
          </p:cNvPr>
          <p:cNvPicPr>
            <a:picLocks noChangeAspect="1"/>
          </p:cNvPicPr>
          <p:nvPr/>
        </p:nvPicPr>
        <p:blipFill>
          <a:blip r:embed="rId2"/>
          <a:stretch>
            <a:fillRect/>
          </a:stretch>
        </p:blipFill>
        <p:spPr>
          <a:xfrm>
            <a:off x="6347999" y="2489345"/>
            <a:ext cx="5005590" cy="3081244"/>
          </a:xfrm>
          <a:prstGeom prst="rect">
            <a:avLst/>
          </a:prstGeom>
        </p:spPr>
      </p:pic>
      <p:sp>
        <p:nvSpPr>
          <p:cNvPr id="6" name="TextBox 5">
            <a:extLst>
              <a:ext uri="{FF2B5EF4-FFF2-40B4-BE49-F238E27FC236}">
                <a16:creationId xmlns:a16="http://schemas.microsoft.com/office/drawing/2014/main" id="{5A5360F5-35CA-9E4E-8E6E-59DA8AD78422}"/>
              </a:ext>
            </a:extLst>
          </p:cNvPr>
          <p:cNvSpPr txBox="1"/>
          <p:nvPr/>
        </p:nvSpPr>
        <p:spPr>
          <a:xfrm>
            <a:off x="750025" y="5859424"/>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/cloud-coder/cascon-2019-kubernetes-apimanager/tree/master/04-api-management</a:t>
            </a:r>
          </a:p>
        </p:txBody>
      </p:sp>
    </p:spTree>
    <p:extLst>
      <p:ext uri="{BB962C8B-B14F-4D97-AF65-F5344CB8AC3E}">
        <p14:creationId xmlns:p14="http://schemas.microsoft.com/office/powerpoint/2010/main" val="222481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fontScale="92500" lnSpcReduction="10000"/>
          </a:bodyPr>
          <a:lstStyle/>
          <a:p>
            <a:pPr marL="0" indent="0">
              <a:spcBef>
                <a:spcPts val="800"/>
              </a:spcBef>
              <a:buNone/>
            </a:pPr>
            <a:r>
              <a:rPr lang="en-CA" sz="2400" b="1" dirty="0">
                <a:cs typeface="Calibri"/>
              </a:rPr>
              <a:t>Microservice Architecture</a:t>
            </a:r>
          </a:p>
          <a:p>
            <a:pPr>
              <a:spcBef>
                <a:spcPts val="800"/>
              </a:spcBef>
            </a:pPr>
            <a:r>
              <a:rPr lang="en-US" sz="2200" dirty="0"/>
              <a:t>Architectural pattern encouraging small, single purpose, independent services</a:t>
            </a:r>
          </a:p>
          <a:p>
            <a:pPr>
              <a:spcBef>
                <a:spcPts val="800"/>
              </a:spcBef>
            </a:pPr>
            <a:r>
              <a:rPr lang="en-US" sz="2200" dirty="0"/>
              <a:t>Microservices are more maintainable and individually managed/deployable</a:t>
            </a:r>
          </a:p>
          <a:p>
            <a:pPr marL="0" indent="0">
              <a:spcBef>
                <a:spcPts val="800"/>
              </a:spcBef>
              <a:buNone/>
            </a:pPr>
            <a:endParaRPr lang="en-US" sz="2000" dirty="0"/>
          </a:p>
          <a:p>
            <a:pPr marL="0" indent="0">
              <a:spcBef>
                <a:spcPts val="800"/>
              </a:spcBef>
              <a:buNone/>
            </a:pPr>
            <a:r>
              <a:rPr lang="en-CA" sz="2400" b="1" dirty="0">
                <a:cs typeface="Calibri"/>
              </a:rPr>
              <a:t>Docker and Kubernetes</a:t>
            </a:r>
          </a:p>
          <a:p>
            <a:pPr>
              <a:spcBef>
                <a:spcPts val="800"/>
              </a:spcBef>
            </a:pPr>
            <a:r>
              <a:rPr lang="en-US" sz="2200" dirty="0"/>
              <a:t>Build applications into images and deploy those applications as containers</a:t>
            </a:r>
          </a:p>
          <a:p>
            <a:pPr>
              <a:spcBef>
                <a:spcPts val="800"/>
              </a:spcBef>
            </a:pPr>
            <a:r>
              <a:rPr lang="en-US" sz="2200" dirty="0"/>
              <a:t>Kubernetes provides a declarative container orchestration engine</a:t>
            </a:r>
          </a:p>
          <a:p>
            <a:pPr>
              <a:spcBef>
                <a:spcPts val="800"/>
              </a:spcBef>
            </a:pPr>
            <a:r>
              <a:rPr lang="en-US" sz="2200" dirty="0"/>
              <a:t>IBM Cloud provides IBM Kubernetes Service as both Free Tier and Paid Tier options</a:t>
            </a:r>
          </a:p>
          <a:p>
            <a:pPr>
              <a:spcBef>
                <a:spcPts val="800"/>
              </a:spcBef>
            </a:pPr>
            <a:r>
              <a:rPr lang="en-US" sz="2200" dirty="0"/>
              <a:t>Manage Kubernetes cluster using CLI tools or Kubernetes Dashboard</a:t>
            </a:r>
          </a:p>
          <a:p>
            <a:pPr marL="0" indent="0">
              <a:spcBef>
                <a:spcPts val="800"/>
              </a:spcBef>
              <a:buNone/>
            </a:pPr>
            <a:endParaRPr lang="en-US" sz="2000" dirty="0"/>
          </a:p>
          <a:p>
            <a:pPr marL="0" indent="0">
              <a:spcBef>
                <a:spcPts val="800"/>
              </a:spcBef>
              <a:buNone/>
            </a:pPr>
            <a:r>
              <a:rPr lang="en-CA" sz="2400" b="1" dirty="0">
                <a:cs typeface="Calibri"/>
              </a:rPr>
              <a:t>IBM API Management</a:t>
            </a:r>
          </a:p>
          <a:p>
            <a:pPr>
              <a:spcBef>
                <a:spcPts val="800"/>
              </a:spcBef>
            </a:pPr>
            <a:r>
              <a:rPr lang="en-US" sz="2000" dirty="0"/>
              <a:t>Built in API Management in IBM Cloud</a:t>
            </a:r>
          </a:p>
          <a:p>
            <a:pPr>
              <a:spcBef>
                <a:spcPts val="800"/>
              </a:spcBef>
            </a:pPr>
            <a:r>
              <a:rPr lang="en-US" sz="2000" dirty="0"/>
              <a:t>Allowing for microservices to be built or proxied, secured and rate limited through a web interface</a:t>
            </a:r>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498576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spcBef>
                <a:spcPts val="800"/>
              </a:spcBef>
              <a:buNone/>
            </a:pPr>
            <a:r>
              <a:rPr lang="en-CA" sz="2800" b="1" dirty="0">
                <a:cs typeface="Calibri"/>
              </a:rPr>
              <a:t>Reference Links:</a:t>
            </a:r>
          </a:p>
          <a:p>
            <a:pPr marL="0" indent="0">
              <a:spcBef>
                <a:spcPts val="800"/>
              </a:spcBef>
              <a:buNone/>
            </a:pPr>
            <a:endParaRPr lang="en-US" sz="2400" dirty="0"/>
          </a:p>
          <a:p>
            <a:pPr marL="0" indent="0">
              <a:spcBef>
                <a:spcPts val="800"/>
              </a:spcBef>
              <a:buNone/>
            </a:pPr>
            <a:r>
              <a:rPr lang="en-US" sz="2400" dirty="0"/>
              <a:t>Lab Content - </a:t>
            </a:r>
            <a:r>
              <a:rPr lang="en-US" sz="2400" dirty="0">
                <a:hlinkClick r:id="rId2"/>
              </a:rPr>
              <a:t>https://github.com/cloud-coder/cascon-2019-kubernetes-apimanager/</a:t>
            </a:r>
            <a:endParaRPr lang="en-US" sz="2400" dirty="0"/>
          </a:p>
          <a:p>
            <a:pPr marL="0" indent="0">
              <a:spcBef>
                <a:spcPts val="800"/>
              </a:spcBef>
              <a:buNone/>
            </a:pPr>
            <a:endParaRPr lang="en-US" sz="2400" dirty="0"/>
          </a:p>
          <a:p>
            <a:pPr marL="0" indent="0">
              <a:spcBef>
                <a:spcPts val="800"/>
              </a:spcBef>
              <a:buNone/>
            </a:pPr>
            <a:r>
              <a:rPr lang="en-US" sz="2400" dirty="0"/>
              <a:t>Kubernetes Command Reference - </a:t>
            </a:r>
            <a:r>
              <a:rPr lang="en-US" sz="2400" dirty="0">
                <a:hlinkClick r:id="rId3"/>
              </a:rPr>
              <a:t>https://kubernetes.io/docs/reference/generated/kubectl/kubectl-commands</a:t>
            </a:r>
            <a:endParaRPr lang="en-US" sz="2400" dirty="0"/>
          </a:p>
          <a:p>
            <a:pPr marL="0" indent="0">
              <a:spcBef>
                <a:spcPts val="800"/>
              </a:spcBef>
              <a:buNone/>
            </a:pPr>
            <a:endParaRPr lang="en-US" sz="2400" dirty="0"/>
          </a:p>
          <a:p>
            <a:pPr marL="0" indent="0">
              <a:spcBef>
                <a:spcPts val="800"/>
              </a:spcBef>
              <a:buNone/>
            </a:pPr>
            <a:r>
              <a:rPr lang="en-US" sz="2400" dirty="0"/>
              <a:t>IBM Cloud Kubernetes Service - </a:t>
            </a:r>
            <a:r>
              <a:rPr lang="en-US" sz="2400" dirty="0">
                <a:hlinkClick r:id="rId4"/>
              </a:rPr>
              <a:t>https://cloud.ibm.com/docs/containers?topic=containers-getting-started</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646425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lgn="ctr">
              <a:spcBef>
                <a:spcPts val="800"/>
              </a:spcBef>
              <a:buNone/>
            </a:pPr>
            <a:endParaRPr lang="en-US" sz="2800" b="1" dirty="0">
              <a:cs typeface="Calibri"/>
            </a:endParaRPr>
          </a:p>
          <a:p>
            <a:pPr marL="0" indent="0" algn="ctr">
              <a:spcBef>
                <a:spcPts val="800"/>
              </a:spcBef>
              <a:buNone/>
            </a:pPr>
            <a:r>
              <a:rPr lang="en-US" sz="2800" b="1" dirty="0">
                <a:cs typeface="Calibri"/>
              </a:rPr>
              <a:t>Thank you for attending!</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Questions</a:t>
            </a:r>
          </a:p>
        </p:txBody>
      </p:sp>
    </p:spTree>
    <p:extLst>
      <p:ext uri="{BB962C8B-B14F-4D97-AF65-F5344CB8AC3E}">
        <p14:creationId xmlns:p14="http://schemas.microsoft.com/office/powerpoint/2010/main" val="95324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lstStyle/>
          <a:p>
            <a:pPr marL="457109" indent="-457109">
              <a:spcBef>
                <a:spcPts val="400"/>
              </a:spcBef>
            </a:pPr>
            <a:r>
              <a:rPr lang="en-CA" sz="2200" b="1" dirty="0">
                <a:cs typeface="Calibri"/>
              </a:rPr>
              <a:t>Introduction:</a:t>
            </a:r>
          </a:p>
          <a:p>
            <a:pPr marL="990402" lvl="1" indent="-380924">
              <a:spcBef>
                <a:spcPts val="400"/>
              </a:spcBef>
              <a:buFont typeface="Arial" panose="020B0604020202020204" pitchFamily="34" charset="0"/>
              <a:buChar char="•"/>
            </a:pPr>
            <a:r>
              <a:rPr lang="en-CA" sz="2000" dirty="0">
                <a:ea typeface="+mn-lt"/>
                <a:cs typeface="+mn-lt"/>
              </a:rPr>
              <a:t>Lab 1 – Preparation</a:t>
            </a:r>
            <a:endParaRPr lang="en-CA" sz="2000" dirty="0">
              <a:cs typeface="Calibri"/>
            </a:endParaRPr>
          </a:p>
          <a:p>
            <a:pPr marL="990402" lvl="1" indent="-380924">
              <a:spcBef>
                <a:spcPts val="400"/>
              </a:spcBef>
              <a:buFont typeface="Arial" panose="020B0604020202020204" pitchFamily="34" charset="0"/>
              <a:buChar char="•"/>
            </a:pPr>
            <a:r>
              <a:rPr lang="en-CA" sz="2000" dirty="0">
                <a:ea typeface="+mn-lt"/>
                <a:cs typeface="+mn-lt"/>
              </a:rPr>
              <a:t>Objective</a:t>
            </a:r>
          </a:p>
          <a:p>
            <a:pPr marL="990402" lvl="1" indent="-380924">
              <a:spcBef>
                <a:spcPts val="400"/>
              </a:spcBef>
              <a:buFont typeface="Arial" panose="020B0604020202020204" pitchFamily="34" charset="0"/>
              <a:buChar char="•"/>
            </a:pPr>
            <a:r>
              <a:rPr lang="en-CA" sz="2000" dirty="0"/>
              <a:t>An Introduction to Microservices, Docker and Kubernetes</a:t>
            </a:r>
            <a:endParaRPr lang="en-CA" sz="2000" dirty="0">
              <a:cs typeface="Calibri"/>
            </a:endParaRPr>
          </a:p>
          <a:p>
            <a:pPr marL="457109" indent="-457109">
              <a:spcBef>
                <a:spcPts val="400"/>
              </a:spcBef>
            </a:pPr>
            <a:endParaRPr lang="en-CA" sz="2000" b="1" dirty="0"/>
          </a:p>
          <a:p>
            <a:pPr marL="457109" indent="-457109">
              <a:spcBef>
                <a:spcPts val="400"/>
              </a:spcBef>
            </a:pPr>
            <a:r>
              <a:rPr lang="en-CA" sz="2200" b="1" dirty="0"/>
              <a:t>Hands-On Labs:</a:t>
            </a:r>
            <a:endParaRPr lang="en-CA" sz="2200" b="1" dirty="0">
              <a:cs typeface="Calibri"/>
            </a:endParaRPr>
          </a:p>
          <a:p>
            <a:pPr marL="990402" lvl="1" indent="-380924">
              <a:spcBef>
                <a:spcPts val="400"/>
              </a:spcBef>
              <a:buFont typeface="Arial" panose="020B0604020202020204" pitchFamily="34" charset="0"/>
              <a:buChar char="•"/>
            </a:pPr>
            <a:r>
              <a:rPr lang="en-CA" sz="2000" dirty="0"/>
              <a:t>Lab 2 – Build &amp; Deploy Microservices (45-60 mins)</a:t>
            </a:r>
            <a:endParaRPr lang="en-CA" sz="2000" dirty="0">
              <a:cs typeface="Calibri"/>
            </a:endParaRPr>
          </a:p>
          <a:p>
            <a:pPr marL="990402" lvl="1" indent="-380924">
              <a:spcBef>
                <a:spcPts val="400"/>
              </a:spcBef>
              <a:buFont typeface="Arial" panose="020B0604020202020204" pitchFamily="34" charset="0"/>
              <a:buChar char="•"/>
            </a:pPr>
            <a:r>
              <a:rPr lang="en-CA" sz="2000" dirty="0"/>
              <a:t>Lab 3 – Scaling the Services (20-30 mins)</a:t>
            </a:r>
            <a:endParaRPr lang="en-CA" sz="2000" dirty="0">
              <a:cs typeface="Calibri"/>
            </a:endParaRPr>
          </a:p>
          <a:p>
            <a:pPr marL="990402" lvl="1" indent="-380924">
              <a:spcBef>
                <a:spcPts val="400"/>
              </a:spcBef>
              <a:buFont typeface="Arial" panose="020B0604020202020204" pitchFamily="34" charset="0"/>
              <a:buChar char="•"/>
            </a:pPr>
            <a:r>
              <a:rPr lang="en-CA" sz="2000" dirty="0">
                <a:cs typeface="Calibri"/>
              </a:rPr>
              <a:t>Lab 4 </a:t>
            </a:r>
            <a:r>
              <a:rPr lang="en-CA" sz="2000" dirty="0"/>
              <a:t>– API Management </a:t>
            </a:r>
            <a:r>
              <a:rPr lang="en-CA" sz="2000" dirty="0">
                <a:cs typeface="Calibri"/>
              </a:rPr>
              <a:t>(45 min)</a:t>
            </a:r>
          </a:p>
          <a:p>
            <a:pPr marL="457109" indent="-457109">
              <a:spcBef>
                <a:spcPts val="400"/>
              </a:spcBef>
            </a:pPr>
            <a:endParaRPr lang="en-CA" sz="2000" b="1" dirty="0">
              <a:cs typeface="Calibri"/>
            </a:endParaRPr>
          </a:p>
          <a:p>
            <a:pPr marL="457109" indent="-457109">
              <a:spcBef>
                <a:spcPts val="400"/>
              </a:spcBef>
            </a:pPr>
            <a:r>
              <a:rPr lang="en-CA" sz="2000" b="1" dirty="0">
                <a:cs typeface="Calibri"/>
              </a:rPr>
              <a:t>Conclusion:</a:t>
            </a:r>
          </a:p>
          <a:p>
            <a:pPr marL="990455" lvl="1" indent="-457109">
              <a:spcBef>
                <a:spcPts val="400"/>
              </a:spcBef>
              <a:buFont typeface="Arial" panose="020B0604020202020204" pitchFamily="34" charset="0"/>
              <a:buChar char="•"/>
            </a:pPr>
            <a:r>
              <a:rPr lang="en-CA" sz="2000" dirty="0"/>
              <a:t>Q&amp;A, Feedback Forms</a:t>
            </a: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Agenda</a:t>
            </a:r>
          </a:p>
        </p:txBody>
      </p:sp>
    </p:spTree>
    <p:extLst>
      <p:ext uri="{BB962C8B-B14F-4D97-AF65-F5344CB8AC3E}">
        <p14:creationId xmlns:p14="http://schemas.microsoft.com/office/powerpoint/2010/main" val="248676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152263" indent="0">
              <a:spcBef>
                <a:spcPts val="400"/>
              </a:spcBef>
              <a:buNone/>
            </a:pPr>
            <a:r>
              <a:rPr lang="en-CA" sz="2699" dirty="0">
                <a:solidFill>
                  <a:schemeClr val="bg1"/>
                </a:solidFill>
                <a:cs typeface="Calibri"/>
              </a:rPr>
              <a:t>https://</a:t>
            </a:r>
            <a:r>
              <a:rPr lang="en-CA" sz="2699" dirty="0" err="1">
                <a:solidFill>
                  <a:schemeClr val="bg1"/>
                </a:solidFill>
                <a:cs typeface="Calibri"/>
              </a:rPr>
              <a:t>github.com</a:t>
            </a:r>
            <a:r>
              <a:rPr lang="en-CA" sz="2699" dirty="0">
                <a:solidFill>
                  <a:schemeClr val="bg1"/>
                </a:solidFill>
                <a:cs typeface="Calibri"/>
              </a:rPr>
              <a:t>/cloud-coder/cascon-2019-kubernetes-apimanager</a:t>
            </a: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Workshop Materials</a:t>
            </a:r>
            <a:br>
              <a:rPr lang="en-CA" sz="3499" b="1" dirty="0"/>
            </a:br>
            <a:r>
              <a:rPr lang="en-CA" sz="2699" b="1" i="1" dirty="0"/>
              <a:t> </a:t>
            </a:r>
            <a:br>
              <a:rPr lang="en-CA" sz="2699" b="1" i="1" dirty="0"/>
            </a:br>
            <a:endParaRPr lang="en-CA" sz="2699" b="1" i="1" dirty="0">
              <a:cs typeface="Calibri"/>
            </a:endParaRPr>
          </a:p>
        </p:txBody>
      </p:sp>
    </p:spTree>
    <p:extLst>
      <p:ext uri="{BB962C8B-B14F-4D97-AF65-F5344CB8AC3E}">
        <p14:creationId xmlns:p14="http://schemas.microsoft.com/office/powerpoint/2010/main" val="99705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457002" indent="-304739">
              <a:spcBef>
                <a:spcPts val="400"/>
              </a:spcBef>
            </a:pPr>
            <a:r>
              <a:rPr lang="en-CA" sz="2000" dirty="0">
                <a:solidFill>
                  <a:schemeClr val="bg1"/>
                </a:solidFill>
              </a:rPr>
              <a:t>Create an IBM Cloud Account</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Provision an Instance of the IBM Kubernetes Services</a:t>
            </a:r>
          </a:p>
          <a:p>
            <a:pPr marL="457002" indent="-304739">
              <a:spcBef>
                <a:spcPts val="400"/>
              </a:spcBef>
            </a:pPr>
            <a:r>
              <a:rPr lang="en-CA" sz="2000" dirty="0">
                <a:solidFill>
                  <a:schemeClr val="bg1"/>
                </a:solidFill>
                <a:cs typeface="Calibri"/>
              </a:rPr>
              <a:t>Download and install the IBM Cloud and </a:t>
            </a:r>
            <a:r>
              <a:rPr lang="en-CA" sz="2000" dirty="0" err="1">
                <a:solidFill>
                  <a:schemeClr val="bg1"/>
                </a:solidFill>
                <a:cs typeface="Calibri"/>
              </a:rPr>
              <a:t>kubectl</a:t>
            </a:r>
            <a:r>
              <a:rPr lang="en-CA" sz="2000" dirty="0">
                <a:solidFill>
                  <a:schemeClr val="bg1"/>
                </a:solidFill>
                <a:cs typeface="Calibri"/>
              </a:rPr>
              <a:t> Command Line tools</a:t>
            </a:r>
            <a:endParaRPr lang="en-CA" sz="2000" dirty="0">
              <a:solidFill>
                <a:schemeClr val="bg1"/>
              </a:solidFill>
            </a:endParaRPr>
          </a:p>
          <a:p>
            <a:pPr marL="456791" indent="-304739">
              <a:spcBef>
                <a:spcPts val="400"/>
              </a:spcBef>
            </a:pPr>
            <a:r>
              <a:rPr lang="en-CA" sz="2000" dirty="0">
                <a:solidFill>
                  <a:schemeClr val="bg1"/>
                </a:solidFill>
              </a:rPr>
              <a:t>Login to IBM Cloud</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Optionally install an editor such as </a:t>
            </a:r>
            <a:r>
              <a:rPr lang="en-CA" sz="2000" dirty="0" err="1">
                <a:solidFill>
                  <a:schemeClr val="bg1"/>
                </a:solidFill>
                <a:cs typeface="Calibri"/>
              </a:rPr>
              <a:t>VSCode</a:t>
            </a:r>
            <a:r>
              <a:rPr lang="en-CA" sz="2000" dirty="0">
                <a:solidFill>
                  <a:schemeClr val="bg1"/>
                </a:solidFill>
                <a:cs typeface="Calibri"/>
              </a:rPr>
              <a:t> and a REST API testing tool like </a:t>
            </a:r>
            <a:r>
              <a:rPr lang="en-CA" sz="2000" dirty="0" err="1">
                <a:solidFill>
                  <a:schemeClr val="bg1"/>
                </a:solidFill>
                <a:cs typeface="Calibri"/>
              </a:rPr>
              <a:t>cURL</a:t>
            </a:r>
            <a:r>
              <a:rPr lang="en-CA" sz="2000" dirty="0">
                <a:solidFill>
                  <a:schemeClr val="bg1"/>
                </a:solidFill>
                <a:cs typeface="Calibri"/>
              </a:rPr>
              <a:t> or Postman</a:t>
            </a:r>
          </a:p>
          <a:p>
            <a:pPr marL="457002" indent="-304739">
              <a:spcBef>
                <a:spcPts val="400"/>
              </a:spcBef>
            </a:pPr>
            <a:endParaRPr lang="en-CA" sz="2000" dirty="0">
              <a:solidFill>
                <a:schemeClr val="bg1"/>
              </a:solidFill>
              <a:cs typeface="Calibri"/>
            </a:endParaRPr>
          </a:p>
          <a:p>
            <a:pPr marL="152263" indent="0">
              <a:spcBef>
                <a:spcPts val="400"/>
              </a:spcBef>
              <a:buNone/>
            </a:pPr>
            <a:r>
              <a:rPr lang="en-CA" sz="2000" dirty="0">
                <a:solidFill>
                  <a:schemeClr val="bg1"/>
                </a:solidFill>
                <a:cs typeface="Calibri"/>
              </a:rPr>
              <a:t>https://</a:t>
            </a:r>
            <a:r>
              <a:rPr lang="en-CA" sz="2000" dirty="0" err="1">
                <a:solidFill>
                  <a:schemeClr val="bg1"/>
                </a:solidFill>
                <a:cs typeface="Calibri"/>
              </a:rPr>
              <a:t>github.com</a:t>
            </a:r>
            <a:r>
              <a:rPr lang="en-CA" sz="2000" dirty="0">
                <a:solidFill>
                  <a:schemeClr val="bg1"/>
                </a:solidFill>
                <a:cs typeface="Calibri"/>
              </a:rPr>
              <a:t>/cloud-coder/cascon-2019-kubernetes-apimanager/tree/master/01-setup</a:t>
            </a:r>
          </a:p>
          <a:p>
            <a:pPr marL="1523695" lvl="2" indent="-304739">
              <a:spcBef>
                <a:spcPts val="400"/>
              </a:spcBef>
            </a:pPr>
            <a:endParaRPr lang="en-CA" sz="2200" dirty="0">
              <a:solidFill>
                <a:schemeClr val="bg1"/>
              </a:solidFill>
              <a:cs typeface="Calibri"/>
            </a:endParaRP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Lab 1 </a:t>
            </a:r>
            <a:br>
              <a:rPr lang="en-CA" sz="3499" b="1" dirty="0"/>
            </a:br>
            <a:r>
              <a:rPr lang="en-CA" sz="2699" b="1" i="1" dirty="0"/>
              <a:t> </a:t>
            </a:r>
            <a:br>
              <a:rPr lang="en-CA" sz="2699" b="1" i="1" dirty="0"/>
            </a:br>
            <a:r>
              <a:rPr lang="en-US" sz="2699" b="1" dirty="0"/>
              <a:t>Setup Pre-Requisite </a:t>
            </a:r>
            <a:br>
              <a:rPr lang="en-US" sz="2699" b="1" dirty="0"/>
            </a:br>
            <a:endParaRPr lang="en-CA" sz="2699" b="1" i="1" dirty="0">
              <a:cs typeface="Calibri"/>
            </a:endParaRPr>
          </a:p>
        </p:txBody>
      </p:sp>
    </p:spTree>
    <p:extLst>
      <p:ext uri="{BB962C8B-B14F-4D97-AF65-F5344CB8AC3E}">
        <p14:creationId xmlns:p14="http://schemas.microsoft.com/office/powerpoint/2010/main" val="130711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393592" cy="4815097"/>
          </a:xfrm>
        </p:spPr>
        <p:txBody>
          <a:bodyPr anchor="t">
            <a:normAutofit lnSpcReduction="10000"/>
          </a:bodyPr>
          <a:lstStyle/>
          <a:p>
            <a:pPr marL="457109" indent="-457109">
              <a:spcBef>
                <a:spcPts val="400"/>
              </a:spcBef>
            </a:pPr>
            <a:r>
              <a:rPr lang="en-CA" sz="2200" b="1" dirty="0"/>
              <a:t>In this hands-on workshop:</a:t>
            </a:r>
          </a:p>
          <a:p>
            <a:pPr marL="990455" lvl="1" indent="-457109">
              <a:spcBef>
                <a:spcPts val="400"/>
              </a:spcBef>
              <a:buFont typeface="Arial" panose="020B0604020202020204" pitchFamily="34" charset="0"/>
              <a:buChar char="•"/>
            </a:pPr>
            <a:r>
              <a:rPr lang="en-CA" sz="2000" dirty="0">
                <a:cs typeface="Calibri"/>
              </a:rPr>
              <a:t>Learn about Microservices, Kubernetes and API Management</a:t>
            </a:r>
          </a:p>
          <a:p>
            <a:pPr marL="990455" lvl="1" indent="-457109">
              <a:spcBef>
                <a:spcPts val="400"/>
              </a:spcBef>
              <a:buFont typeface="Arial" panose="020B0604020202020204" pitchFamily="34" charset="0"/>
              <a:buChar char="•"/>
            </a:pPr>
            <a:r>
              <a:rPr lang="en-CA" sz="2000" dirty="0">
                <a:cs typeface="Calibri"/>
              </a:rPr>
              <a:t>Learn how to develop, containerize and deploy (multiple Node.js) microservices that communicate with each other to the IBM Kubernetes Container service </a:t>
            </a:r>
          </a:p>
          <a:p>
            <a:pPr marL="990455" lvl="1" indent="-457109">
              <a:spcBef>
                <a:spcPts val="400"/>
              </a:spcBef>
              <a:buFont typeface="Arial" panose="020B0604020202020204" pitchFamily="34" charset="0"/>
              <a:buChar char="•"/>
            </a:pPr>
            <a:r>
              <a:rPr lang="en-CA" sz="2000" dirty="0">
                <a:cs typeface="Calibri"/>
              </a:rPr>
              <a:t>Learn how to secure and manage a REST end-point of the public service using API management</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146" y="837012"/>
            <a:ext cx="10515709" cy="662704"/>
          </a:xfrm>
        </p:spPr>
        <p:txBody>
          <a:bodyPr/>
          <a:lstStyle/>
          <a:p>
            <a:r>
              <a:rPr lang="en-CA" sz="3499" b="1" dirty="0"/>
              <a:t>Workshop Objective</a:t>
            </a:r>
          </a:p>
        </p:txBody>
      </p:sp>
      <p:sp>
        <p:nvSpPr>
          <p:cNvPr id="6" name="TextBox 5">
            <a:extLst>
              <a:ext uri="{FF2B5EF4-FFF2-40B4-BE49-F238E27FC236}">
                <a16:creationId xmlns:a16="http://schemas.microsoft.com/office/drawing/2014/main" id="{FAD0F0AC-8BF5-104B-B653-DBD7449486F8}"/>
              </a:ext>
            </a:extLst>
          </p:cNvPr>
          <p:cNvSpPr txBox="1"/>
          <p:nvPr/>
        </p:nvSpPr>
        <p:spPr>
          <a:xfrm>
            <a:off x="5336513" y="1768177"/>
            <a:ext cx="5960158" cy="400110"/>
          </a:xfrm>
          <a:prstGeom prst="rect">
            <a:avLst/>
          </a:prstGeom>
          <a:noFill/>
        </p:spPr>
        <p:txBody>
          <a:bodyPr wrap="none" rtlCol="0">
            <a:spAutoFit/>
          </a:bodyPr>
          <a:lstStyle/>
          <a:p>
            <a:r>
              <a:rPr lang="en-US" sz="2000" dirty="0">
                <a:solidFill>
                  <a:schemeClr val="bg1"/>
                </a:solidFill>
              </a:rPr>
              <a:t>Build, Deploy, Scale and Secure 3 related Microservices </a:t>
            </a:r>
          </a:p>
        </p:txBody>
      </p:sp>
      <p:pic>
        <p:nvPicPr>
          <p:cNvPr id="8" name="Picture 7">
            <a:extLst>
              <a:ext uri="{FF2B5EF4-FFF2-40B4-BE49-F238E27FC236}">
                <a16:creationId xmlns:a16="http://schemas.microsoft.com/office/drawing/2014/main" id="{C53E6B43-AECE-B843-B9D7-7D851DBB8AFF}"/>
              </a:ext>
            </a:extLst>
          </p:cNvPr>
          <p:cNvPicPr>
            <a:picLocks noChangeAspect="1"/>
          </p:cNvPicPr>
          <p:nvPr/>
        </p:nvPicPr>
        <p:blipFill>
          <a:blip r:embed="rId3"/>
          <a:stretch>
            <a:fillRect/>
          </a:stretch>
        </p:blipFill>
        <p:spPr>
          <a:xfrm>
            <a:off x="5448003" y="2241005"/>
            <a:ext cx="5651293" cy="3725975"/>
          </a:xfrm>
          <a:prstGeom prst="rect">
            <a:avLst/>
          </a:prstGeom>
        </p:spPr>
      </p:pic>
    </p:spTree>
    <p:extLst>
      <p:ext uri="{BB962C8B-B14F-4D97-AF65-F5344CB8AC3E}">
        <p14:creationId xmlns:p14="http://schemas.microsoft.com/office/powerpoint/2010/main" val="39403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434662" cy="4463979"/>
          </a:xfrm>
        </p:spPr>
        <p:txBody>
          <a:bodyPr anchor="t">
            <a:normAutofit lnSpcReduction="10000"/>
          </a:bodyPr>
          <a:lstStyle/>
          <a:p>
            <a:pPr marL="457109" indent="-457109">
              <a:spcBef>
                <a:spcPts val="400"/>
              </a:spcBef>
            </a:pPr>
            <a:r>
              <a:rPr lang="en-CA" sz="2000" b="1" dirty="0">
                <a:cs typeface="Calibri"/>
              </a:rPr>
              <a:t>Microservices: </a:t>
            </a:r>
            <a:r>
              <a:rPr lang="en-CA" sz="2000" dirty="0">
                <a:cs typeface="Calibri"/>
              </a:rPr>
              <a:t>An architectural pattern for building cloud native applications and de-composing monolithic applications into discrete, loosely coupled services. </a:t>
            </a:r>
          </a:p>
          <a:p>
            <a:pPr marL="457109" indent="-457109">
              <a:spcBef>
                <a:spcPts val="400"/>
              </a:spcBef>
            </a:pPr>
            <a:endParaRPr lang="en-CA" sz="2000" dirty="0">
              <a:cs typeface="Calibri"/>
            </a:endParaRPr>
          </a:p>
          <a:p>
            <a:pPr marL="457109" indent="-457109">
              <a:spcBef>
                <a:spcPts val="400"/>
              </a:spcBef>
            </a:pPr>
            <a:r>
              <a:rPr lang="en-CA" sz="2000" dirty="0">
                <a:cs typeface="Calibri"/>
              </a:rPr>
              <a:t>Each microservice represents a different logical function for your application. Service independence permits faster development and changes to the application.</a:t>
            </a:r>
          </a:p>
          <a:p>
            <a:pPr marL="457109" indent="-457109">
              <a:spcBef>
                <a:spcPts val="400"/>
              </a:spcBef>
            </a:pPr>
            <a:endParaRPr lang="en-CA" sz="2000" dirty="0">
              <a:cs typeface="Calibri"/>
            </a:endParaRPr>
          </a:p>
          <a:p>
            <a:pPr marL="457109" indent="-457109">
              <a:spcBef>
                <a:spcPts val="400"/>
              </a:spcBef>
            </a:pPr>
            <a:r>
              <a:rPr lang="en-CA" sz="2000" dirty="0">
                <a:cs typeface="Calibri"/>
              </a:rPr>
              <a:t>Services communicate with each other via RESTful interfaces.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pic>
        <p:nvPicPr>
          <p:cNvPr id="1026" name="Picture 2" descr="Monoliths vs microservices">
            <a:extLst>
              <a:ext uri="{FF2B5EF4-FFF2-40B4-BE49-F238E27FC236}">
                <a16:creationId xmlns:a16="http://schemas.microsoft.com/office/drawing/2014/main" id="{D7D5FDE4-516F-1247-9943-EB39C4C2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004" y="1845007"/>
            <a:ext cx="6625946" cy="3727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64F7FE-7D17-7645-B077-93D052F1DB5B}"/>
              </a:ext>
            </a:extLst>
          </p:cNvPr>
          <p:cNvSpPr txBox="1"/>
          <p:nvPr/>
        </p:nvSpPr>
        <p:spPr>
          <a:xfrm>
            <a:off x="8997286" y="5685437"/>
            <a:ext cx="2449710" cy="169277"/>
          </a:xfrm>
          <a:prstGeom prst="rect">
            <a:avLst/>
          </a:prstGeom>
          <a:noFill/>
        </p:spPr>
        <p:txBody>
          <a:bodyPr wrap="none" rtlCol="0">
            <a:spAutoFit/>
          </a:bodyPr>
          <a:lstStyle/>
          <a:p>
            <a:r>
              <a:rPr lang="en-US" sz="500" dirty="0"/>
              <a:t>https://</a:t>
            </a:r>
            <a:r>
              <a:rPr lang="en-US" sz="500" dirty="0" err="1"/>
              <a:t>developer.ibm.com</a:t>
            </a:r>
            <a:r>
              <a:rPr lang="en-US" sz="500" dirty="0"/>
              <a:t>/articles/why-should-we-use-microservices-and-containers/</a:t>
            </a:r>
          </a:p>
        </p:txBody>
      </p:sp>
    </p:spTree>
    <p:extLst>
      <p:ext uri="{BB962C8B-B14F-4D97-AF65-F5344CB8AC3E}">
        <p14:creationId xmlns:p14="http://schemas.microsoft.com/office/powerpoint/2010/main" val="344024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normAutofit/>
          </a:bodyPr>
          <a:lstStyle/>
          <a:p>
            <a:pPr marL="0" indent="0">
              <a:spcBef>
                <a:spcPts val="400"/>
              </a:spcBef>
              <a:buNone/>
            </a:pPr>
            <a:r>
              <a:rPr lang="en-CA" sz="2200" b="1" dirty="0">
                <a:cs typeface="Calibri"/>
              </a:rPr>
              <a:t>Microservices Principles:</a:t>
            </a:r>
          </a:p>
          <a:p>
            <a:r>
              <a:rPr lang="en-US" sz="2200" b="1" dirty="0"/>
              <a:t>One job</a:t>
            </a:r>
          </a:p>
          <a:p>
            <a:pPr lvl="1">
              <a:buFont typeface="Arial" panose="020B0604020202020204" pitchFamily="34" charset="0"/>
              <a:buChar char="•"/>
            </a:pPr>
            <a:r>
              <a:rPr lang="en-US" sz="2000" dirty="0"/>
              <a:t>Each microservice must be optimized for a single function resulting in services which are simpler, smaller and easier to write and maintain</a:t>
            </a:r>
          </a:p>
          <a:p>
            <a:r>
              <a:rPr lang="en-US" sz="2200" b="1" dirty="0"/>
              <a:t>Separate processes</a:t>
            </a:r>
          </a:p>
          <a:p>
            <a:pPr lvl="1">
              <a:buFont typeface="Arial" panose="020B0604020202020204" pitchFamily="34" charset="0"/>
              <a:buChar char="•"/>
            </a:pPr>
            <a:r>
              <a:rPr lang="en-US" sz="2000" dirty="0"/>
              <a:t>Communication between microservices should be conducted through REST API and message brokers</a:t>
            </a:r>
          </a:p>
          <a:p>
            <a:r>
              <a:rPr lang="en-US" sz="2200" b="1" dirty="0"/>
              <a:t>CI/CD and DevOps</a:t>
            </a:r>
          </a:p>
          <a:p>
            <a:pPr lvl="1">
              <a:buFont typeface="Arial" panose="020B0604020202020204" pitchFamily="34" charset="0"/>
              <a:buChar char="•"/>
            </a:pPr>
            <a:r>
              <a:rPr lang="en-US" sz="2000" dirty="0"/>
              <a:t>Continuously integrate and deliver each microservice independently</a:t>
            </a:r>
          </a:p>
          <a:p>
            <a:r>
              <a:rPr lang="en-US" sz="2200" b="1" dirty="0"/>
              <a:t>Resiliency</a:t>
            </a:r>
          </a:p>
          <a:p>
            <a:pPr lvl="1">
              <a:buFont typeface="Arial" panose="020B0604020202020204" pitchFamily="34" charset="0"/>
              <a:buChar char="•"/>
            </a:pPr>
            <a:r>
              <a:rPr lang="en-US" sz="2000" dirty="0"/>
              <a:t>High availability clustering decisions can be applied to each microservice individually</a:t>
            </a:r>
          </a:p>
          <a:p>
            <a:endParaRPr lang="en-US" sz="2200" dirty="0"/>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25279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lstStyle/>
          <a:p>
            <a:pPr marL="0" indent="0">
              <a:spcBef>
                <a:spcPts val="400"/>
              </a:spcBef>
              <a:buNone/>
            </a:pPr>
            <a:r>
              <a:rPr lang="en-CA" sz="2200" b="1" dirty="0">
                <a:cs typeface="Calibri"/>
              </a:rPr>
              <a:t>The Benefits of a Microservices Architecture:</a:t>
            </a:r>
          </a:p>
          <a:p>
            <a:pPr>
              <a:spcBef>
                <a:spcPts val="400"/>
              </a:spcBef>
            </a:pPr>
            <a:r>
              <a:rPr lang="en-CA" sz="2000" dirty="0">
                <a:cs typeface="Calibri"/>
              </a:rPr>
              <a:t>Faster development and deployment cycle for each microservice</a:t>
            </a:r>
          </a:p>
          <a:p>
            <a:pPr>
              <a:spcBef>
                <a:spcPts val="400"/>
              </a:spcBef>
            </a:pPr>
            <a:r>
              <a:rPr lang="en-CA" sz="2000" dirty="0">
                <a:cs typeface="Calibri"/>
              </a:rPr>
              <a:t>Development Efficiency: Each team works on a service independently using the most suitable and efficient tech stack</a:t>
            </a:r>
          </a:p>
          <a:p>
            <a:pPr>
              <a:spcBef>
                <a:spcPts val="400"/>
              </a:spcBef>
            </a:pPr>
            <a:r>
              <a:rPr lang="en-CA" sz="2000" dirty="0">
                <a:cs typeface="Calibri"/>
              </a:rPr>
              <a:t>Scalability: Increase capacity per microservice as the demand grows</a:t>
            </a:r>
          </a:p>
          <a:p>
            <a:pPr>
              <a:spcBef>
                <a:spcPts val="400"/>
              </a:spcBef>
            </a:pPr>
            <a:r>
              <a:rPr lang="en-CA" sz="2000" dirty="0">
                <a:cs typeface="Calibri"/>
              </a:rPr>
              <a:t>Encourages CI/CD of individual microservices into production</a:t>
            </a:r>
          </a:p>
          <a:p>
            <a:pPr>
              <a:spcBef>
                <a:spcPts val="400"/>
              </a:spcBef>
            </a:pPr>
            <a:r>
              <a:rPr lang="en-CA" sz="2000" dirty="0">
                <a:cs typeface="Calibri"/>
              </a:rPr>
              <a:t>Data can be decentralized</a:t>
            </a:r>
          </a:p>
          <a:p>
            <a:pPr marL="0" indent="0">
              <a:spcBef>
                <a:spcPts val="400"/>
              </a:spcBef>
              <a:buNone/>
            </a:pPr>
            <a:endParaRPr lang="en-CA" sz="2000" b="1" dirty="0">
              <a:cs typeface="Calibri"/>
            </a:endParaRPr>
          </a:p>
          <a:p>
            <a:pPr marL="0" indent="0">
              <a:spcBef>
                <a:spcPts val="400"/>
              </a:spcBef>
              <a:buNone/>
            </a:pPr>
            <a:r>
              <a:rPr lang="en-CA" sz="2200" b="1" dirty="0">
                <a:cs typeface="Calibri"/>
              </a:rPr>
              <a:t>The Drawbacks of a Microservices Architecture:</a:t>
            </a:r>
          </a:p>
          <a:p>
            <a:pPr>
              <a:spcBef>
                <a:spcPts val="400"/>
              </a:spcBef>
            </a:pPr>
            <a:r>
              <a:rPr lang="en-CA" sz="2000" dirty="0">
                <a:cs typeface="Calibri"/>
              </a:rPr>
              <a:t>Added layer of complexity in building, versioning, testing, deploying and maintenance.</a:t>
            </a:r>
          </a:p>
          <a:p>
            <a:pPr>
              <a:spcBef>
                <a:spcPts val="400"/>
              </a:spcBef>
            </a:pPr>
            <a:r>
              <a:rPr lang="en-CA" sz="2000" dirty="0">
                <a:cs typeface="Calibri"/>
              </a:rPr>
              <a:t>Monitoring, Logging and Debugging is more involved.</a:t>
            </a:r>
          </a:p>
          <a:p>
            <a:pPr marL="457109" indent="-457109">
              <a:spcBef>
                <a:spcPts val="400"/>
              </a:spcBef>
            </a:pPr>
            <a:endParaRPr lang="en-CA" sz="22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1461387827"/>
      </p:ext>
    </p:extLst>
  </p:cSld>
  <p:clrMapOvr>
    <a:masterClrMapping/>
  </p:clrMapOvr>
</p:sld>
</file>

<file path=ppt/theme/theme1.xml><?xml version="1.0" encoding="utf-8"?>
<a:theme xmlns:a="http://schemas.openxmlformats.org/drawingml/2006/main" name="CASCON">
  <a:themeElements>
    <a:clrScheme name="Custom 2">
      <a:dk1>
        <a:srgbClr val="25232F"/>
      </a:dk1>
      <a:lt1>
        <a:srgbClr val="FFFFFF"/>
      </a:lt1>
      <a:dk2>
        <a:srgbClr val="25232F"/>
      </a:dk2>
      <a:lt2>
        <a:srgbClr val="FFFFFF"/>
      </a:lt2>
      <a:accent1>
        <a:srgbClr val="DE6100"/>
      </a:accent1>
      <a:accent2>
        <a:srgbClr val="3291F0"/>
      </a:accent2>
      <a:accent3>
        <a:srgbClr val="CDCCCC"/>
      </a:accent3>
      <a:accent4>
        <a:srgbClr val="B7B7B7"/>
      </a:accent4>
      <a:accent5>
        <a:srgbClr val="9E9E9E"/>
      </a:accent5>
      <a:accent6>
        <a:srgbClr val="87878C"/>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94137</TotalTime>
  <Words>2623</Words>
  <Application>Microsoft Macintosh PowerPoint</Application>
  <PresentationFormat>Widescreen</PresentationFormat>
  <Paragraphs>303</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Bangla MN</vt:lpstr>
      <vt:lpstr>Calibri</vt:lpstr>
      <vt:lpstr>IBM Plex Sans</vt:lpstr>
      <vt:lpstr>CASCON</vt:lpstr>
      <vt:lpstr>Build, Deploy and Administer Microservices using Kubernetes and IBM Cloud API Management</vt:lpstr>
      <vt:lpstr>Meet the Team</vt:lpstr>
      <vt:lpstr>Agenda</vt:lpstr>
      <vt:lpstr>Workshop Materials   </vt:lpstr>
      <vt:lpstr>Lab 1    Setup Pre-Requisite  </vt:lpstr>
      <vt:lpstr>Workshop Objective</vt:lpstr>
      <vt:lpstr>Introduction to Microservices</vt:lpstr>
      <vt:lpstr>Introduction to Microservices</vt:lpstr>
      <vt:lpstr>Introduction to Microservices</vt:lpstr>
      <vt:lpstr>Introduction to Containers</vt:lpstr>
      <vt:lpstr>Introduction to Docker</vt:lpstr>
      <vt:lpstr>Introduction to Kubernetes</vt:lpstr>
      <vt:lpstr>Kubernetes Architecture</vt:lpstr>
      <vt:lpstr>Kubernetes Resources</vt:lpstr>
      <vt:lpstr>Kubernetes Resources</vt:lpstr>
      <vt:lpstr>Kubernetes application deployment workflow</vt:lpstr>
      <vt:lpstr>Lab 2    Explore Kubernetes and Create a Kubernetes Service Deployment  (45-60 mins)</vt:lpstr>
      <vt:lpstr>Lab 2    Explore Kubernetes and Create a Kubernetes Service Deployment  (45-60 mins)</vt:lpstr>
      <vt:lpstr>Lab 3   Scaling Applications in Kubernetes (20-30 mins)</vt:lpstr>
      <vt:lpstr>Lab 4   API Management</vt:lpstr>
      <vt:lpstr>Lab 4     API Management (45 mins)</vt:lpstr>
      <vt:lpstr>Conclusion</vt:lpstr>
      <vt:lpstr>Conclusion</vt:lpstr>
      <vt:lpstr>Questions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федотов</dc:creator>
  <cp:lastModifiedBy>Microsoft Office User</cp:lastModifiedBy>
  <cp:revision>3234</cp:revision>
  <dcterms:created xsi:type="dcterms:W3CDTF">2015-06-18T17:56:23Z</dcterms:created>
  <dcterms:modified xsi:type="dcterms:W3CDTF">2019-11-04T19:54:09Z</dcterms:modified>
</cp:coreProperties>
</file>